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7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9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7.xml" ContentType="application/vnd.openxmlformats-officedocument.presentationml.notesSlide+xml"/>
  <Override PartName="/ppt/charts/chart20.xml" ContentType="application/vnd.openxmlformats-officedocument.drawingml.chart+xml"/>
  <Override PartName="/ppt/notesSlides/notesSlide18.xml" ContentType="application/vnd.openxmlformats-officedocument.presentationml.notesSlide+xml"/>
  <Override PartName="/ppt/charts/chart21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2.xml" ContentType="application/vnd.openxmlformats-officedocument.drawingml.chart+xml"/>
  <Override PartName="/ppt/notesSlides/notesSlide19.xml" ContentType="application/vnd.openxmlformats-officedocument.presentationml.notesSlide+xml"/>
  <Override PartName="/ppt/charts/chart2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9"/>
  </p:notesMasterIdLst>
  <p:handoutMasterIdLst>
    <p:handoutMasterId r:id="rId80"/>
  </p:handoutMasterIdLst>
  <p:sldIdLst>
    <p:sldId id="263" r:id="rId2"/>
    <p:sldId id="299" r:id="rId3"/>
    <p:sldId id="446" r:id="rId4"/>
    <p:sldId id="518" r:id="rId5"/>
    <p:sldId id="519" r:id="rId6"/>
    <p:sldId id="520" r:id="rId7"/>
    <p:sldId id="522" r:id="rId8"/>
    <p:sldId id="523" r:id="rId9"/>
    <p:sldId id="524" r:id="rId10"/>
    <p:sldId id="525" r:id="rId11"/>
    <p:sldId id="574" r:id="rId12"/>
    <p:sldId id="559" r:id="rId13"/>
    <p:sldId id="560" r:id="rId14"/>
    <p:sldId id="561" r:id="rId15"/>
    <p:sldId id="562" r:id="rId16"/>
    <p:sldId id="531" r:id="rId17"/>
    <p:sldId id="532" r:id="rId18"/>
    <p:sldId id="533" r:id="rId19"/>
    <p:sldId id="534" r:id="rId20"/>
    <p:sldId id="535" r:id="rId21"/>
    <p:sldId id="536" r:id="rId22"/>
    <p:sldId id="571" r:id="rId23"/>
    <p:sldId id="538" r:id="rId24"/>
    <p:sldId id="573" r:id="rId25"/>
    <p:sldId id="539" r:id="rId26"/>
    <p:sldId id="575" r:id="rId27"/>
    <p:sldId id="540" r:id="rId28"/>
    <p:sldId id="541" r:id="rId29"/>
    <p:sldId id="542" r:id="rId30"/>
    <p:sldId id="543" r:id="rId31"/>
    <p:sldId id="544" r:id="rId32"/>
    <p:sldId id="545" r:id="rId33"/>
    <p:sldId id="464" r:id="rId34"/>
    <p:sldId id="345" r:id="rId35"/>
    <p:sldId id="349" r:id="rId36"/>
    <p:sldId id="436" r:id="rId37"/>
    <p:sldId id="551" r:id="rId38"/>
    <p:sldId id="422" r:id="rId39"/>
    <p:sldId id="549" r:id="rId40"/>
    <p:sldId id="552" r:id="rId41"/>
    <p:sldId id="553" r:id="rId42"/>
    <p:sldId id="583" r:id="rId43"/>
    <p:sldId id="554" r:id="rId44"/>
    <p:sldId id="555" r:id="rId45"/>
    <p:sldId id="556" r:id="rId46"/>
    <p:sldId id="576" r:id="rId47"/>
    <p:sldId id="577" r:id="rId48"/>
    <p:sldId id="578" r:id="rId49"/>
    <p:sldId id="579" r:id="rId50"/>
    <p:sldId id="472" r:id="rId51"/>
    <p:sldId id="494" r:id="rId52"/>
    <p:sldId id="495" r:id="rId53"/>
    <p:sldId id="492" r:id="rId54"/>
    <p:sldId id="473" r:id="rId55"/>
    <p:sldId id="491" r:id="rId56"/>
    <p:sldId id="474" r:id="rId57"/>
    <p:sldId id="563" r:id="rId58"/>
    <p:sldId id="584" r:id="rId59"/>
    <p:sldId id="564" r:id="rId60"/>
    <p:sldId id="565" r:id="rId61"/>
    <p:sldId id="497" r:id="rId62"/>
    <p:sldId id="499" r:id="rId63"/>
    <p:sldId id="471" r:id="rId64"/>
    <p:sldId id="586" r:id="rId65"/>
    <p:sldId id="429" r:id="rId66"/>
    <p:sldId id="512" r:id="rId67"/>
    <p:sldId id="513" r:id="rId68"/>
    <p:sldId id="516" r:id="rId69"/>
    <p:sldId id="566" r:id="rId70"/>
    <p:sldId id="569" r:id="rId71"/>
    <p:sldId id="567" r:id="rId72"/>
    <p:sldId id="568" r:id="rId73"/>
    <p:sldId id="481" r:id="rId74"/>
    <p:sldId id="581" r:id="rId75"/>
    <p:sldId id="582" r:id="rId76"/>
    <p:sldId id="415" r:id="rId77"/>
    <p:sldId id="340" r:id="rId78"/>
  </p:sldIdLst>
  <p:sldSz cx="9906000" cy="6858000" type="A4"/>
  <p:notesSz cx="6794500" cy="9982200"/>
  <p:defaultTextStyle>
    <a:defPPr>
      <a:defRPr lang="ru-RU"/>
    </a:defPPr>
    <a:lvl1pPr marL="0" algn="l" defTabSz="9143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1" algn="l" defTabSz="9143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3" algn="l" defTabSz="9143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84" algn="l" defTabSz="9143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46" algn="l" defTabSz="9143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08" algn="l" defTabSz="9143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69" algn="l" defTabSz="9143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31" algn="l" defTabSz="9143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92" algn="l" defTabSz="9143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90" autoAdjust="0"/>
    <p:restoredTop sz="95904" autoAdjust="0"/>
  </p:normalViewPr>
  <p:slideViewPr>
    <p:cSldViewPr>
      <p:cViewPr varScale="1">
        <p:scale>
          <a:sx n="108" d="100"/>
          <a:sy n="108" d="100"/>
        </p:scale>
        <p:origin x="1074" y="102"/>
      </p:cViewPr>
      <p:guideLst>
        <p:guide orient="horz" pos="2160"/>
        <p:guide pos="288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393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0;&#1086;&#1089;&#1090;&#1103;\Downloads\&#1048;&#1089;&#1093;&#1086;&#1076;&#1085;&#1080;&#1082;%20-%20&#1086;&#1087;&#1088;&#1086;&#1089;%20&#1086;&#1082;&#1090;&#1103;&#1073;&#1088;&#1100;%20-%20&#1048;&#1069;&#1056;%20(1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0;&#1086;&#1089;&#1090;&#1103;\Downloads\&#1048;&#1089;&#1093;&#1086;&#1076;&#1085;&#1080;&#1082;%20-%20&#1086;&#1087;&#1088;&#1086;&#1089;%20&#1086;&#1082;&#1090;&#1103;&#1073;&#1088;&#1100;%20-%20&#1048;&#1069;&#1056;%20(1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0;&#1086;&#1089;&#1090;&#1103;\Downloads\&#1048;&#1089;&#1093;&#1086;&#1076;&#1085;&#1080;&#1082;%20-%20&#1086;&#1087;&#1088;&#1086;&#1089;%20&#1086;&#1082;&#1090;&#1103;&#1073;&#1088;&#1100;%20-%20&#1048;&#1069;&#1056;%20(1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0;&#1086;&#1089;&#1090;&#1103;\Downloads\&#1048;&#1089;&#1093;&#1086;&#1076;&#1085;&#1080;&#1082;%20-%20&#1086;&#1087;&#1088;&#1086;&#1089;%20&#1086;&#1082;&#1090;&#1103;&#1073;&#1088;&#1100;%20-%20&#1048;&#1069;&#1056;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0;&#1086;&#1089;&#1090;&#1103;\Downloads\&#1048;&#1089;&#1093;&#1086;&#1076;&#1085;&#1080;&#1082;%20-%20&#1086;&#1087;&#1088;&#1086;&#1089;%20&#1086;&#1082;&#1090;&#1103;&#1073;&#1088;&#1100;%20-%20&#1048;&#1069;&#1056;%20(1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6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800" b="1" i="0" u="none" strike="noStrike" kern="1200" spc="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u="none" strike="noStrike" kern="1200" spc="0" baseline="0" dirty="0" smtClean="0">
                <a:solidFill>
                  <a:srgbClr val="002060"/>
                </a:solidFill>
                <a:latin typeface="+mj-lt"/>
                <a:ea typeface="+mn-ea"/>
                <a:cs typeface="+mn-cs"/>
              </a:rPr>
              <a:t>Влияние санкций на работу компаний</a:t>
            </a:r>
          </a:p>
        </c:rich>
      </c:tx>
      <c:layout>
        <c:manualLayout>
          <c:xMode val="edge"/>
          <c:yMode val="edge"/>
          <c:x val="0.28224895833333336"/>
          <c:y val="2.13390117006241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800" b="1" i="0" u="none" strike="noStrike" kern="1200" spc="0" baseline="0" dirty="0" smtClean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542789351851852"/>
          <c:y val="0.23191557012494329"/>
          <c:w val="0.3310196759259259"/>
          <c:h val="0.524734638401304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4.1468038750571395E-2"/>
                  <c:y val="4.748665805189306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095623864324652E-2"/>
                  <c:y val="7.261189638008053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9998881243186978E-3"/>
                  <c:y val="4.809946145444959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2824205973347594E-2"/>
                  <c:y val="3.313514285772697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9555002824084038E-2"/>
                  <c:y val="-7.7076036606033215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Лист1!$A$2:$A$8</c15:sqref>
                  </c15:fullRef>
                </c:ext>
              </c:extLst>
              <c:f>Лист1!$A$2:$A$6</c:f>
              <c:strCache>
                <c:ptCount val="5"/>
                <c:pt idx="0">
                  <c:v>санкции влияли, но сейчас удалось адаптироваться ко всем изменениям, 21%</c:v>
                </c:pt>
                <c:pt idx="1">
                  <c:v>находимся в режиме постоянной адаптации к новым ограничениям, 34%</c:v>
                </c:pt>
                <c:pt idx="2">
                  <c:v>продолжаем работать, но не смогли полностью перестроиться, 14%</c:v>
                </c:pt>
                <c:pt idx="3">
                  <c:v>санкции не затронули, 26%</c:v>
                </c:pt>
                <c:pt idx="4">
                  <c:v>затронули серьёзно, адаптироваться не получилось, 5%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Лист1!$B$2:$B$8</c15:sqref>
                  </c15:fullRef>
                </c:ext>
              </c:extLst>
              <c:f>Лист1!$B$2:$B$6</c:f>
              <c:numCache>
                <c:formatCode>0%</c:formatCode>
                <c:ptCount val="5"/>
                <c:pt idx="0">
                  <c:v>0.21</c:v>
                </c:pt>
                <c:pt idx="1">
                  <c:v>0.34</c:v>
                </c:pt>
                <c:pt idx="2">
                  <c:v>0.14000000000000001</c:v>
                </c:pt>
                <c:pt idx="3">
                  <c:v>0.26</c:v>
                </c:pt>
                <c:pt idx="4">
                  <c:v>0.05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3127326388888885"/>
          <c:y val="0.15253542267502546"/>
          <c:w val="0.43176365740740741"/>
          <c:h val="0.7519301819153224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150479744009512"/>
          <c:y val="0.2086308403543885"/>
          <c:w val="0.50849520255990499"/>
          <c:h val="0.70103922947201558"/>
        </c:manualLayout>
      </c:layout>
      <c:barChart>
        <c:barDir val="bar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6"/>
            <c:invertIfNegative val="0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7"/>
            <c:invertIfNegative val="0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8"/>
            <c:invertIfNegative val="0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9"/>
            <c:invertIfNegative val="0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0"/>
            <c:invertIfNegative val="0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1"/>
            <c:invertIfNegative val="0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2"/>
            <c:invertIfNegative val="0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dLbl>
              <c:idx val="10"/>
              <c:layout>
                <c:manualLayout>
                  <c:x val="-1.8595387277178261E-2"/>
                  <c:y val="-5.30176026094122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600" b="1" i="0" u="none" strike="noStrike" kern="1200" cap="none" spc="0" normalizeH="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'29'!$A$1:$A$11</c:f>
              <c:strCache>
                <c:ptCount val="11"/>
                <c:pt idx="0">
                  <c:v>другое </c:v>
                </c:pt>
                <c:pt idx="1">
                  <c:v>рост издержек</c:v>
                </c:pt>
                <c:pt idx="2">
                  <c:v>дорогие заемные средства</c:v>
                </c:pt>
                <c:pt idx="3">
                  <c:v>избыточные административные процедуры и давление</c:v>
                </c:pt>
                <c:pt idx="4">
                  <c:v>дефицит оборотных средств и кассовые разрывы</c:v>
                </c:pt>
                <c:pt idx="5">
                  <c:v>дефицит кадров</c:v>
                </c:pt>
                <c:pt idx="6">
                  <c:v>недостаточный внутренний спрос</c:v>
                </c:pt>
                <c:pt idx="7">
                  <c:v>сложность доставки/транспортировки по импорту</c:v>
                </c:pt>
                <c:pt idx="8">
                  <c:v>неопределенность экономической ситуации</c:v>
                </c:pt>
                <c:pt idx="9">
                  <c:v>непредсказуемость экономической политики государства</c:v>
                </c:pt>
                <c:pt idx="10">
                  <c:v>выросшая налоговая нагрузка </c:v>
                </c:pt>
              </c:strCache>
            </c:strRef>
          </c:cat>
          <c:val>
            <c:numRef>
              <c:f>'29'!$B$1:$B$11</c:f>
              <c:numCache>
                <c:formatCode>0%</c:formatCode>
                <c:ptCount val="11"/>
                <c:pt idx="0">
                  <c:v>0.06</c:v>
                </c:pt>
                <c:pt idx="1">
                  <c:v>0.5</c:v>
                </c:pt>
                <c:pt idx="2">
                  <c:v>0.45</c:v>
                </c:pt>
                <c:pt idx="3">
                  <c:v>0.2</c:v>
                </c:pt>
                <c:pt idx="4">
                  <c:v>0.34</c:v>
                </c:pt>
                <c:pt idx="5">
                  <c:v>0.35</c:v>
                </c:pt>
                <c:pt idx="6">
                  <c:v>0.41</c:v>
                </c:pt>
                <c:pt idx="7">
                  <c:v>0.14000000000000001</c:v>
                </c:pt>
                <c:pt idx="8">
                  <c:v>0.59</c:v>
                </c:pt>
                <c:pt idx="9">
                  <c:v>0.49</c:v>
                </c:pt>
                <c:pt idx="10">
                  <c:v>0.66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7"/>
        <c:axId val="282756120"/>
        <c:axId val="282756512"/>
      </c:barChart>
      <c:catAx>
        <c:axId val="282756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200" b="1" i="0" u="none" strike="noStrike" kern="1200" cap="none" spc="0" normalizeH="0" baseline="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282756512"/>
        <c:crosses val="autoZero"/>
        <c:auto val="1"/>
        <c:lblAlgn val="ctr"/>
        <c:lblOffset val="100"/>
        <c:noMultiLvlLbl val="0"/>
      </c:catAx>
      <c:valAx>
        <c:axId val="28275651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82756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>
        <a:defRPr lang="ru-RU" sz="1200" b="0" i="0" u="none" strike="noStrike" kern="1200" cap="none" spc="0" normalizeH="0" baseline="0">
          <a:solidFill>
            <a:schemeClr val="dk1">
              <a:lumMod val="65000"/>
              <a:lumOff val="35000"/>
            </a:schemeClr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150479744009512"/>
          <c:y val="0.2086308403543885"/>
          <c:w val="0.50849520255990499"/>
          <c:h val="0.70103922947201558"/>
        </c:manualLayout>
      </c:layout>
      <c:barChart>
        <c:barDir val="bar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6"/>
            <c:invertIfNegative val="0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7"/>
            <c:invertIfNegative val="0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8"/>
            <c:invertIfNegative val="0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9"/>
            <c:invertIfNegative val="0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0"/>
            <c:invertIfNegative val="0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1"/>
            <c:invertIfNegative val="0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2"/>
            <c:invertIfNegative val="0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600" b="1" i="0" u="none" strike="noStrike" kern="1200" cap="none" spc="0" normalizeH="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'29'!$A$1:$A$12</c:f>
              <c:strCache>
                <c:ptCount val="12"/>
                <c:pt idx="0">
                  <c:v>При регистрации субъекта предпринимательства</c:v>
                </c:pt>
                <c:pt idx="1">
                  <c:v>Другое</c:v>
                </c:pt>
                <c:pt idx="2">
                  <c:v>При лицензировании отдельных видов деятельности</c:v>
                </c:pt>
                <c:pt idx="3">
                  <c:v>При сертификации и стандартизации продукции, работ и услуг</c:v>
                </c:pt>
                <c:pt idx="4">
                  <c:v>При контроле и надзоре за текущей предпринимательской деятельностью</c:v>
                </c:pt>
                <c:pt idx="5">
                  <c:v>При получении разрешения на строительство</c:v>
                </c:pt>
                <c:pt idx="6">
                  <c:v>При технологическом присоединении к объектам электросетевого хозяйства</c:v>
                </c:pt>
                <c:pt idx="7">
                  <c:v>При регистрации прав на недвижимое имущество и сделок с ним </c:v>
                </c:pt>
                <c:pt idx="8">
                  <c:v>При аренде (использовании) объектов недвижимости, находящихся в государственной или муниципальной собственности, для предпринимательских целей</c:v>
                </c:pt>
                <c:pt idx="9">
                  <c:v>При участии в государственных и муниципальных закупках</c:v>
                </c:pt>
                <c:pt idx="10">
                  <c:v>При получении государственной поддержки</c:v>
                </c:pt>
                <c:pt idx="11">
                  <c:v>Не сталкивались</c:v>
                </c:pt>
              </c:strCache>
            </c:strRef>
          </c:cat>
          <c:val>
            <c:numRef>
              <c:f>'29'!$B$1:$B$12</c:f>
              <c:numCache>
                <c:formatCode>0%</c:formatCode>
                <c:ptCount val="12"/>
                <c:pt idx="0">
                  <c:v>0.02</c:v>
                </c:pt>
                <c:pt idx="1">
                  <c:v>0.03</c:v>
                </c:pt>
                <c:pt idx="2">
                  <c:v>7.0000000000000007E-2</c:v>
                </c:pt>
                <c:pt idx="3">
                  <c:v>0.08</c:v>
                </c:pt>
                <c:pt idx="4">
                  <c:v>0.27</c:v>
                </c:pt>
                <c:pt idx="5">
                  <c:v>0.04</c:v>
                </c:pt>
                <c:pt idx="6">
                  <c:v>0.13</c:v>
                </c:pt>
                <c:pt idx="7">
                  <c:v>0.06</c:v>
                </c:pt>
                <c:pt idx="8">
                  <c:v>0.04</c:v>
                </c:pt>
                <c:pt idx="9">
                  <c:v>0.08</c:v>
                </c:pt>
                <c:pt idx="10">
                  <c:v>0.23</c:v>
                </c:pt>
                <c:pt idx="11">
                  <c:v>0.35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7"/>
        <c:axId val="282756904"/>
        <c:axId val="282757296"/>
      </c:barChart>
      <c:catAx>
        <c:axId val="282756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200" b="1" i="0" u="none" strike="noStrike" kern="1200" cap="none" spc="0" normalizeH="0" baseline="0">
                <a:solidFill>
                  <a:schemeClr val="accent5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282757296"/>
        <c:crosses val="autoZero"/>
        <c:auto val="1"/>
        <c:lblAlgn val="ctr"/>
        <c:lblOffset val="100"/>
        <c:noMultiLvlLbl val="0"/>
      </c:catAx>
      <c:valAx>
        <c:axId val="28275729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82756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>
        <a:defRPr lang="ru-RU" sz="1200" b="0" i="0" u="none" strike="noStrike" kern="1200" cap="none" spc="0" normalizeH="0" baseline="0">
          <a:solidFill>
            <a:schemeClr val="dk1">
              <a:lumMod val="65000"/>
              <a:lumOff val="35000"/>
            </a:schemeClr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150479744009512"/>
          <c:y val="0.2086308403543885"/>
          <c:w val="0.50849520255990499"/>
          <c:h val="0.70103922947201558"/>
        </c:manualLayout>
      </c:layout>
      <c:barChart>
        <c:barDir val="bar"/>
        <c:grouping val="clustered"/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7"/>
        <c:axId val="282758080"/>
        <c:axId val="282758472"/>
      </c:barChart>
      <c:catAx>
        <c:axId val="2827580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2758472"/>
        <c:crosses val="autoZero"/>
        <c:auto val="1"/>
        <c:lblAlgn val="ctr"/>
        <c:lblOffset val="100"/>
        <c:noMultiLvlLbl val="0"/>
      </c:catAx>
      <c:valAx>
        <c:axId val="28275847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82758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>
        <a:defRPr lang="ru-RU" sz="1200" b="0" i="0" u="none" strike="noStrike" kern="1200" cap="none" spc="0" normalizeH="0" baseline="0">
          <a:solidFill>
            <a:schemeClr val="dk1">
              <a:lumMod val="65000"/>
              <a:lumOff val="35000"/>
            </a:schemeClr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62724309030895931"/>
          <c:y val="0.22193095820768755"/>
          <c:w val="0.37115898363900551"/>
          <c:h val="0.638679035662704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30755615788237"/>
          <c:y val="0.11074991436889878"/>
          <c:w val="0.36629740461407595"/>
          <c:h val="0.7397030741565336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4.1468038750571395E-2"/>
                  <c:y val="4.748665805189306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095623864324652E-2"/>
                  <c:y val="7.261189638008053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9998881243186978E-3"/>
                  <c:y val="4.809946145444959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3467186596125333E-2"/>
                  <c:y val="5.1955087572633446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9555002824084038E-2"/>
                  <c:y val="-7.7076036606033215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Взаимоотношения с органами власти, 15%</c:v>
                </c:pt>
                <c:pt idx="1">
                  <c:v>Взаимодействия с контрагентами, 35%</c:v>
                </c:pt>
                <c:pt idx="2">
                  <c:v>Не обращались в суд, 55%</c:v>
                </c:pt>
                <c:pt idx="3">
                  <c:v>Другие проблемы, 4%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0.15</c:v>
                </c:pt>
                <c:pt idx="1">
                  <c:v>0.35</c:v>
                </c:pt>
                <c:pt idx="2">
                  <c:v>0.55000000000000004</c:v>
                </c:pt>
                <c:pt idx="3">
                  <c:v>0.04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524409722222228"/>
          <c:y val="0.10093801304033376"/>
          <c:w val="0.38031694527580057"/>
          <c:h val="0.8216212565888417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dist="50800" dir="5400000" sx="1000" sy="1000" algn="ctr" rotWithShape="0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62724309030895931"/>
          <c:y val="0.22193095820768755"/>
          <c:w val="0.37115898363900551"/>
          <c:h val="0.638679035662704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30755615788237"/>
          <c:y val="0.11074991436889878"/>
          <c:w val="0.36629740461407595"/>
          <c:h val="0.7397030741565336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7.1855042926265459E-3"/>
                  <c:y val="-2.3435164077793474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095623864324652E-2"/>
                  <c:y val="7.261189638008053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9998881243186978E-3"/>
                  <c:y val="4.809946145444959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3467186596125333E-2"/>
                  <c:y val="5.1955087572633446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9555002824084038E-2"/>
                  <c:y val="-7.7076036606033215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9.7234761030287019E-3"/>
                  <c:y val="2.4704286599785675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Администрация Костромской области, департаменты и управления, 43%</c:v>
                </c:pt>
                <c:pt idx="1">
                  <c:v>Костромская областная Дума, 5%</c:v>
                </c:pt>
                <c:pt idx="2">
                  <c:v>Администрация муниципального образования, 6%</c:v>
                </c:pt>
                <c:pt idx="3">
                  <c:v>Муниципальный законодательный орган, 10%</c:v>
                </c:pt>
                <c:pt idx="4">
                  <c:v>Аппарат Уполномоченного по защите прав предпринимателей в Костромской области, 19%</c:v>
                </c:pt>
                <c:pt idx="5">
                  <c:v>Другое, 17%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0.43</c:v>
                </c:pt>
                <c:pt idx="1">
                  <c:v>0.05</c:v>
                </c:pt>
                <c:pt idx="2">
                  <c:v>0.06</c:v>
                </c:pt>
                <c:pt idx="3">
                  <c:v>0.1</c:v>
                </c:pt>
                <c:pt idx="4">
                  <c:v>0.19</c:v>
                </c:pt>
                <c:pt idx="5">
                  <c:v>0.17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867106241069"/>
          <c:y val="0"/>
          <c:w val="0.38031694527580057"/>
          <c:h val="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dist="50800" dir="5400000" sx="1000" sy="1000" algn="ctr" rotWithShape="0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62724309030895931"/>
          <c:y val="0.22193095820768755"/>
          <c:w val="0.37115898363900551"/>
          <c:h val="0.638679035662704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30755615788237"/>
          <c:y val="0.11074991436889878"/>
          <c:w val="0.36629740461407595"/>
          <c:h val="0.7397030741565336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7.1855042926265459E-3"/>
                  <c:y val="-2.3435164077793474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095623864324652E-2"/>
                  <c:y val="7.261189638008053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9998881243186978E-3"/>
                  <c:y val="4.809946145444959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3467186596125333E-2"/>
                  <c:y val="5.1955087572633446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9555002824084038E-2"/>
                  <c:y val="-7.7076036606033215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3"/>
                <c:pt idx="0">
                  <c:v>Да, регулярно, 11%</c:v>
                </c:pt>
                <c:pt idx="1">
                  <c:v>Редко, 31%</c:v>
                </c:pt>
                <c:pt idx="2">
                  <c:v>Не пользуюсь, 58%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0.11</c:v>
                </c:pt>
                <c:pt idx="1">
                  <c:v>0.31</c:v>
                </c:pt>
                <c:pt idx="2">
                  <c:v>0.57999999999999996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64948805975581259"/>
          <c:y val="0.18663434540486545"/>
          <c:w val="0.16289617245593402"/>
          <c:h val="0.6271957450600753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dist="50800" dir="5400000" sx="1000" sy="1000" algn="ctr" rotWithShape="0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none" spc="0" normalizeH="0" baseline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sz="1800" b="1" dirty="0" smtClean="0">
                <a:solidFill>
                  <a:srgbClr val="002060"/>
                </a:solidFill>
              </a:rPr>
              <a:t>КОЛИЧЕСТВЕННЫЙ</a:t>
            </a:r>
            <a:r>
              <a:rPr lang="ru-RU" sz="1800" b="1" baseline="0" dirty="0" smtClean="0">
                <a:solidFill>
                  <a:srgbClr val="002060"/>
                </a:solidFill>
              </a:rPr>
              <a:t> СОСТАВ </a:t>
            </a:r>
            <a:r>
              <a:rPr lang="ru-RU" sz="1800" b="1" i="0" u="none" strike="noStrike" cap="none" normalizeH="0" baseline="0" dirty="0" smtClean="0">
                <a:solidFill>
                  <a:srgbClr val="002060"/>
                </a:solidFill>
                <a:effectLst/>
              </a:rPr>
              <a:t>СУБЪЕКТОВ </a:t>
            </a:r>
            <a:r>
              <a:rPr lang="ru-RU" sz="1800" b="1" dirty="0" smtClean="0">
                <a:solidFill>
                  <a:srgbClr val="002060"/>
                </a:solidFill>
              </a:rPr>
              <a:t>МСП КОСТРОМСКОЙ ОБЛАСТИ</a:t>
            </a:r>
            <a:endParaRPr lang="ru-RU" sz="1800" b="1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4289635001768544"/>
          <c:y val="5.22114824654068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none" spc="0" normalizeH="0" baseline="0">
              <a:solidFill>
                <a:schemeClr val="accent5">
                  <a:lumMod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5023778328613803E-2"/>
          <c:y val="0.15918163605911767"/>
          <c:w val="0.96995244334277242"/>
          <c:h val="0.594867262366049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Юридические лица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039341291082385E-17"/>
                  <c:y val="-3.9980589791075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8127979273484938E-3"/>
                  <c:y val="-4.541915527103076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7764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 01.01.2026 г.</c:v>
                </c:pt>
                <c:pt idx="1">
                  <c:v>На 01.01.2025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,##0">
                  <c:v>7434</c:v>
                </c:pt>
                <c:pt idx="1">
                  <c:v>7764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Индивидуальные предприниматели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783654473316054E-3"/>
                  <c:y val="-5.5116326163201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184602895590542E-3"/>
                  <c:y val="-4.904730219152283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15632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285416666666673E-2"/>
                      <c:h val="6.825206257998368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 01.01.2026 г.</c:v>
                </c:pt>
                <c:pt idx="1">
                  <c:v>На 01.01.2025 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#,##0">
                  <c:v>16574</c:v>
                </c:pt>
                <c:pt idx="1">
                  <c:v>15632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всего МСП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36097364407712E-2"/>
                  <c:y val="-4.6375579517521484E-2"/>
                </c:manualLayout>
              </c:layout>
              <c:tx>
                <c:rich>
                  <a:bodyPr/>
                  <a:lstStyle/>
                  <a:p>
                    <a:fld id="{67F533E7-9641-4FD3-8862-7F2335B757B9}" type="VALUE">
                      <a:rPr lang="en-US" sz="1400" baseline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8541945001786728E-2"/>
                  <c:y val="-5.851364773627371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23396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 01.01.2026 г.</c:v>
                </c:pt>
                <c:pt idx="1">
                  <c:v>На 01.01.2025 г.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 formatCode="#,##0">
                  <c:v>24008</c:v>
                </c:pt>
                <c:pt idx="1">
                  <c:v>23396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8"/>
        <c:gapDepth val="152"/>
        <c:shape val="box"/>
        <c:axId val="3294104"/>
        <c:axId val="300125056"/>
        <c:axId val="0"/>
      </c:bar3DChart>
      <c:catAx>
        <c:axId val="3294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none" spc="0" normalizeH="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0125056"/>
        <c:crosses val="autoZero"/>
        <c:auto val="1"/>
        <c:lblAlgn val="ctr"/>
        <c:lblOffset val="100"/>
        <c:noMultiLvlLbl val="0"/>
      </c:catAx>
      <c:valAx>
        <c:axId val="300125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94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266295829992591E-2"/>
          <c:y val="0.92138279669884393"/>
          <c:w val="0.9208139503303916"/>
          <c:h val="7.86172033011560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150479744009512"/>
          <c:y val="0.2086308403543885"/>
          <c:w val="0.50849520255990499"/>
          <c:h val="0.70103922947201558"/>
        </c:manualLayout>
      </c:layout>
      <c:barChart>
        <c:barDir val="bar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6"/>
            <c:invertIfNegative val="0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7"/>
            <c:invertIfNegative val="0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8"/>
            <c:invertIfNegative val="0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9"/>
            <c:invertIfNegative val="0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0"/>
            <c:invertIfNegative val="0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1"/>
            <c:invertIfNegative val="0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2"/>
            <c:invertIfNegative val="0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600" b="1" i="0" u="none" strike="noStrike" kern="1200" cap="none" spc="0" normalizeH="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'29'!$A$1:$A$6</c:f>
              <c:strCache>
                <c:ptCount val="6"/>
                <c:pt idx="0">
                  <c:v>Иные причины (указать)</c:v>
                </c:pt>
                <c:pt idx="1">
                  <c:v>Сложная процедура оформления заявки</c:v>
                </c:pt>
                <c:pt idx="2">
                  <c:v>Предложения не соответствуют профилю бизнеса</c:v>
                </c:pt>
                <c:pt idx="3">
                  <c:v>Невыполнимые условия для получения</c:v>
                </c:pt>
                <c:pt idx="4">
                  <c:v>Избыточная отчетность после получения</c:v>
                </c:pt>
                <c:pt idx="5">
                  <c:v>Риск привлечения к ответственности</c:v>
                </c:pt>
              </c:strCache>
            </c:strRef>
          </c:cat>
          <c:val>
            <c:numRef>
              <c:f>'29'!$B$1:$B$6</c:f>
              <c:numCache>
                <c:formatCode>0%</c:formatCode>
                <c:ptCount val="6"/>
                <c:pt idx="0">
                  <c:v>0.1</c:v>
                </c:pt>
                <c:pt idx="1">
                  <c:v>0.19</c:v>
                </c:pt>
                <c:pt idx="2">
                  <c:v>0.39</c:v>
                </c:pt>
                <c:pt idx="3">
                  <c:v>0.18</c:v>
                </c:pt>
                <c:pt idx="4">
                  <c:v>0.09</c:v>
                </c:pt>
                <c:pt idx="5">
                  <c:v>0.05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7"/>
        <c:axId val="336270824"/>
        <c:axId val="336271216"/>
      </c:barChart>
      <c:catAx>
        <c:axId val="336270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400" b="1" i="0" u="none" strike="noStrike" kern="1200" cap="none" spc="0" normalizeH="0" baseline="0">
                <a:solidFill>
                  <a:schemeClr val="accent5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336271216"/>
        <c:crosses val="autoZero"/>
        <c:auto val="1"/>
        <c:lblAlgn val="ctr"/>
        <c:lblOffset val="100"/>
        <c:noMultiLvlLbl val="0"/>
      </c:catAx>
      <c:valAx>
        <c:axId val="33627121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36270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>
        <a:defRPr lang="ru-RU" sz="1200" b="0" i="0" u="none" strike="noStrike" kern="1200" cap="none" spc="0" normalizeH="0" baseline="0">
          <a:solidFill>
            <a:schemeClr val="dk1">
              <a:lumMod val="65000"/>
              <a:lumOff val="35000"/>
            </a:schemeClr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4980334417646E-2"/>
          <c:y val="0.17135810449658237"/>
          <c:w val="0.93355994817492294"/>
          <c:h val="0.656631604032781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 - 95 обращений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Жалобы </c:v>
                </c:pt>
                <c:pt idx="1">
                  <c:v>Заявления, предложения</c:v>
                </c:pt>
                <c:pt idx="2">
                  <c:v>Устные обращения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</c:v>
                </c:pt>
                <c:pt idx="1">
                  <c:v>31</c:v>
                </c:pt>
                <c:pt idx="2">
                  <c:v>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 - 108 обращений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Жалобы </c:v>
                </c:pt>
                <c:pt idx="1">
                  <c:v>Заявления, предложения</c:v>
                </c:pt>
                <c:pt idx="2">
                  <c:v>Устные обращения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</c:v>
                </c:pt>
                <c:pt idx="1">
                  <c:v>29</c:v>
                </c:pt>
                <c:pt idx="2">
                  <c:v>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0618808"/>
        <c:axId val="340619200"/>
      </c:barChart>
      <c:catAx>
        <c:axId val="340618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0619200"/>
        <c:crosses val="autoZero"/>
        <c:auto val="1"/>
        <c:lblAlgn val="ctr"/>
        <c:lblOffset val="100"/>
        <c:noMultiLvlLbl val="0"/>
      </c:catAx>
      <c:valAx>
        <c:axId val="3406192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40618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4.3444864179672436E-2"/>
          <c:y val="1.7693843016323756E-2"/>
          <c:w val="0.89999989725401064"/>
          <c:h val="9.43247920477176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76087962962962"/>
          <c:y val="0.22856597183604552"/>
          <c:w val="0.37187731481481484"/>
          <c:h val="0.6087708305662822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</c:dPt>
          <c:dPt>
            <c:idx val="2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торговля 38</c:v>
                </c:pt>
                <c:pt idx="1">
                  <c:v>транспорт и грузоперевозки  2</c:v>
                </c:pt>
                <c:pt idx="2">
                  <c:v>услуги 18</c:v>
                </c:pt>
                <c:pt idx="3">
                  <c:v>лесное хозяйство 5</c:v>
                </c:pt>
                <c:pt idx="4">
                  <c:v>строительство 12</c:v>
                </c:pt>
                <c:pt idx="5">
                  <c:v> сельское хозяйство  2</c:v>
                </c:pt>
                <c:pt idx="6">
                  <c:v>производство  8</c:v>
                </c:pt>
                <c:pt idx="7">
                  <c:v>общественное питание  2</c:v>
                </c:pt>
                <c:pt idx="8">
                  <c:v>добыча полезных ископаемых 1</c:v>
                </c:pt>
                <c:pt idx="9">
                  <c:v>общественные организации 7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38</c:v>
                </c:pt>
                <c:pt idx="1">
                  <c:v>2</c:v>
                </c:pt>
                <c:pt idx="2">
                  <c:v>18</c:v>
                </c:pt>
                <c:pt idx="3">
                  <c:v>5</c:v>
                </c:pt>
                <c:pt idx="4">
                  <c:v>12</c:v>
                </c:pt>
                <c:pt idx="5">
                  <c:v>2</c:v>
                </c:pt>
                <c:pt idx="6">
                  <c:v>8</c:v>
                </c:pt>
                <c:pt idx="7">
                  <c:v>2</c:v>
                </c:pt>
                <c:pt idx="8">
                  <c:v>1</c:v>
                </c:pt>
                <c:pt idx="9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151900461117561"/>
          <c:y val="3.4782444807719776E-2"/>
          <c:w val="0.36848095807603753"/>
          <c:h val="0.93246325805069274"/>
        </c:manualLayout>
      </c:layout>
      <c:overlay val="0"/>
      <c:txPr>
        <a:bodyPr/>
        <a:lstStyle/>
        <a:p>
          <a:pPr>
            <a:defRPr sz="1600" b="1" baseline="0"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157407407407406E-2"/>
          <c:y val="0.12754826570050545"/>
          <c:w val="0.38534560185185185"/>
          <c:h val="0.6410881175414030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</c:dPt>
          <c:dPt>
            <c:idx val="2"/>
            <c:bubble3D val="0"/>
          </c:dPt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Лист1!$A$2:$A$13</c15:sqref>
                  </c15:fullRef>
                </c:ext>
              </c:extLst>
              <c:f>(Лист1!$A$2:$A$10,Лист1!$A$12:$A$13)</c:f>
              <c:strCache>
                <c:ptCount val="11"/>
                <c:pt idx="0">
                  <c:v>Имущественные и земельные отношения 14</c:v>
                </c:pt>
                <c:pt idx="1">
                  <c:v>Сфера ЖКХ 8</c:v>
                </c:pt>
                <c:pt idx="2">
                  <c:v>Контрольно-надзорная деятельность 5</c:v>
                </c:pt>
                <c:pt idx="3">
                  <c:v>Совершенствование законодательства 7</c:v>
                </c:pt>
                <c:pt idx="4">
                  <c:v>Налоговое право 7</c:v>
                </c:pt>
                <c:pt idx="5">
                  <c:v>Естественные монополии 5</c:v>
                </c:pt>
                <c:pt idx="6">
                  <c:v>Исполнение решений судов  6</c:v>
                </c:pt>
                <c:pt idx="7">
                  <c:v>Уголовное право 1</c:v>
                </c:pt>
                <c:pt idx="8">
                  <c:v>Государственные и муниципальные закупки 35</c:v>
                </c:pt>
                <c:pt idx="9">
                  <c:v>Государственная поддержка 1</c:v>
                </c:pt>
                <c:pt idx="10">
                  <c:v>Прочее 6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Лист1!$B$2:$B$13</c15:sqref>
                  </c15:fullRef>
                </c:ext>
              </c:extLst>
              <c:f>(Лист1!$B$2:$B$10,Лист1!$B$12:$B$13)</c:f>
              <c:numCache>
                <c:formatCode>General</c:formatCode>
                <c:ptCount val="11"/>
                <c:pt idx="0">
                  <c:v>14</c:v>
                </c:pt>
                <c:pt idx="1">
                  <c:v>8</c:v>
                </c:pt>
                <c:pt idx="2">
                  <c:v>5</c:v>
                </c:pt>
                <c:pt idx="3">
                  <c:v>7</c:v>
                </c:pt>
                <c:pt idx="4">
                  <c:v>7</c:v>
                </c:pt>
                <c:pt idx="5">
                  <c:v>5</c:v>
                </c:pt>
                <c:pt idx="6">
                  <c:v>6</c:v>
                </c:pt>
                <c:pt idx="7">
                  <c:v>1</c:v>
                </c:pt>
                <c:pt idx="8">
                  <c:v>35</c:v>
                </c:pt>
                <c:pt idx="9">
                  <c:v>1</c:v>
                </c:pt>
                <c:pt idx="10">
                  <c:v>6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3"/>
        <c:txPr>
          <a:bodyPr/>
          <a:lstStyle/>
          <a:p>
            <a:pPr>
              <a:defRPr sz="1600" baseline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48989004629629629"/>
          <c:y val="0"/>
          <c:w val="0.49982060185185184"/>
          <c:h val="0.96820925894261411"/>
        </c:manualLayout>
      </c:layout>
      <c:overlay val="0"/>
      <c:txPr>
        <a:bodyPr/>
        <a:lstStyle/>
        <a:p>
          <a:pPr>
            <a:defRPr sz="1600" baseline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6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none" spc="0" normalizeH="0" baseline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sz="2000" b="1" dirty="0" smtClean="0">
                <a:solidFill>
                  <a:srgbClr val="002060"/>
                </a:solidFill>
              </a:rPr>
              <a:t>СОСТАВ СУБЪЕКТОВ МСП ПО </a:t>
            </a:r>
            <a:r>
              <a:rPr lang="ru-RU" sz="2000" b="1" baseline="0" dirty="0" smtClean="0">
                <a:solidFill>
                  <a:srgbClr val="002060"/>
                </a:solidFill>
              </a:rPr>
              <a:t>КАТЕГОРИЯМ</a:t>
            </a:r>
            <a:endParaRPr lang="ru-RU" sz="2000" b="1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20010093787043776"/>
          <c:y val="2.755770192200866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none" spc="0" normalizeH="0" baseline="0">
              <a:solidFill>
                <a:schemeClr val="accent5">
                  <a:lumMod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180727162343901E-2"/>
          <c:y val="0.12611228960671036"/>
          <c:w val="0.96995244334277242"/>
          <c:h val="0.594867262366049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Микропредприятие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657980298739819E-2"/>
                  <c:y val="-5.211798762743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405751601344419E-2"/>
                  <c:y val="-5.4522304742117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Юридические лица</c:v>
                </c:pt>
                <c:pt idx="1">
                  <c:v>Индивидуальные предприниматели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 formatCode="General">
                  <c:v>6553</c:v>
                </c:pt>
                <c:pt idx="1">
                  <c:v>16306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Малое предприятие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6272998506333E-2"/>
                  <c:y val="-6.1185008414990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0512951486809034E-2"/>
                  <c:y val="-7.6356433847938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001104275578672E-2"/>
                      <c:h val="6.8364365764915003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Юридические лица</c:v>
                </c:pt>
                <c:pt idx="1">
                  <c:v>Индивидуальные предприниматели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818</c:v>
                </c:pt>
                <c:pt idx="1">
                  <c:v>261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Среднее предприятие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36097364407712E-2"/>
                  <c:y val="-4.6375579517521484E-2"/>
                </c:manualLayout>
              </c:layout>
              <c:tx>
                <c:rich>
                  <a:bodyPr/>
                  <a:lstStyle/>
                  <a:p>
                    <a:fld id="{67F533E7-9641-4FD3-8862-7F2335B757B9}" type="VALUE">
                      <a:rPr lang="en-US" sz="1400" baseline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8541945001786728E-2"/>
                  <c:y val="-5.8513647736273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Юридические лица</c:v>
                </c:pt>
                <c:pt idx="1">
                  <c:v>Индивидуальные предприниматели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63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2419112"/>
        <c:axId val="302419496"/>
        <c:axId val="0"/>
      </c:bar3DChart>
      <c:catAx>
        <c:axId val="302419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600" b="1" i="0" u="none" strike="noStrike" kern="1200" cap="none" spc="0" normalizeH="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2419496"/>
        <c:crosses val="autoZero"/>
        <c:auto val="1"/>
        <c:lblAlgn val="ctr"/>
        <c:lblOffset val="100"/>
        <c:noMultiLvlLbl val="0"/>
      </c:catAx>
      <c:valAx>
        <c:axId val="302419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2419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ru-RU" sz="1600" b="1" i="0" u="none" strike="noStrike" kern="120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6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62724309030895931"/>
          <c:y val="0.22193095820768755"/>
          <c:w val="0.37115898363900551"/>
          <c:h val="0.638679035662704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rgbClr val="002060"/>
                </a:solidFill>
                <a:latin typeface="+mj-lt"/>
              </a:rPr>
              <a:t>Оценка текущей ситуации в своём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бизнесе предпринимателей Костромской области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c:rich>
      </c:tx>
      <c:layout>
        <c:manualLayout>
          <c:xMode val="edge"/>
          <c:yMode val="edge"/>
          <c:x val="9.687083333333335E-2"/>
          <c:y val="1.63536324786324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Оценка текущей ситуации в своём бизнесе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7.7121527777777778E-3"/>
                  <c:y val="-2.5085470085472572E-4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763408540278626E-2"/>
                  <c:y val="-6.190702135773611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2824205973347594E-2"/>
                  <c:y val="3.313514285772697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5988113264688031E-2"/>
                  <c:y val="5.6861443302434637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8510266991530156E-3"/>
                  <c:y val="1.3172357333432463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Лист1!$A$2:$A$8</c15:sqref>
                  </c15:fullRef>
                </c:ext>
              </c:extLst>
              <c:f>(Лист1!$A$3:$A$6,Лист1!$A$8)</c:f>
              <c:strCache>
                <c:ptCount val="5"/>
                <c:pt idx="0">
                  <c:v>стабильный рост, как и раньше, 5%</c:v>
                </c:pt>
                <c:pt idx="1">
                  <c:v>удовлетворительное, стабильное, 14%</c:v>
                </c:pt>
                <c:pt idx="2">
                  <c:v>снижение выручки, но ситуация контролируется, 29%</c:v>
                </c:pt>
                <c:pt idx="3">
                  <c:v>серьёзный спад, 47%</c:v>
                </c:pt>
                <c:pt idx="4">
                  <c:v>бизнес пришлось или в ближайшее время придётся закрыть, 5%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Лист1!$B$2:$B$8</c15:sqref>
                  </c15:fullRef>
                </c:ext>
              </c:extLst>
              <c:f>(Лист1!$B$3:$B$6,Лист1!$B$8)</c:f>
              <c:numCache>
                <c:formatCode>0%</c:formatCode>
                <c:ptCount val="5"/>
                <c:pt idx="0">
                  <c:v>0.05</c:v>
                </c:pt>
                <c:pt idx="1">
                  <c:v>0.14000000000000001</c:v>
                </c:pt>
                <c:pt idx="2">
                  <c:v>0.28999999999999998</c:v>
                </c:pt>
                <c:pt idx="3">
                  <c:v>0.47</c:v>
                </c:pt>
                <c:pt idx="4">
                  <c:v>0.05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697327112598024"/>
          <c:y val="0.1754883688707827"/>
          <c:w val="0.33825668221850497"/>
          <c:h val="0.76122876666266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30755615788237"/>
          <c:y val="0.11074991436889878"/>
          <c:w val="0.36629740461407595"/>
          <c:h val="0.7397030741565336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4.1468038750571395E-2"/>
                  <c:y val="4.748665805189306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9679641193387346E-2"/>
                  <c:y val="4.109805970381558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9931055158417535E-2"/>
                  <c:y val="4.23696639486323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Лист1!$A$2:$A$8</c15:sqref>
                  </c15:fullRef>
                </c:ext>
              </c:extLst>
              <c:f>Лист1!$A$2:$A$4</c:f>
              <c:strCache>
                <c:ptCount val="3"/>
                <c:pt idx="0">
                  <c:v>да, 34%</c:v>
                </c:pt>
                <c:pt idx="1">
                  <c:v>нет, не хватает ресурсов, 50%</c:v>
                </c:pt>
                <c:pt idx="2">
                  <c:v>наш бизнес деградирует, 16%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Лист1!$B$2:$B$8</c15:sqref>
                  </c15:fullRef>
                </c:ext>
              </c:extLst>
              <c:f>Лист1!$B$2:$B$4</c:f>
              <c:numCache>
                <c:formatCode>0%</c:formatCode>
                <c:ptCount val="3"/>
                <c:pt idx="0">
                  <c:v>0.34</c:v>
                </c:pt>
                <c:pt idx="1">
                  <c:v>0.5</c:v>
                </c:pt>
                <c:pt idx="2">
                  <c:v>0.16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>
                <c15:categoryFilterException>
                  <c15:sqref>Лист1!$B$5</c15:sqref>
                  <c15:spPr xmlns:c15="http://schemas.microsoft.com/office/drawing/2012/chart"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15:spPr>
                  <c15:bubble3D val="0"/>
                  <c15:dLbl>
                    <c:idx val="2"/>
                    <c:layout>
                      <c:manualLayout>
                        <c:x val="-2.2824205973347594E-2"/>
                        <c:y val="3.3135142857726972E-2"/>
                      </c:manualLayout>
                    </c:layout>
                    <c:showLegendKey val="1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</c:extLst>
                  </c15:dLbl>
                </c15:categoryFilterException>
                <c15:categoryFilterException>
                  <c15:sqref>Лист1!$B$6</c15:sqref>
                  <c15:spPr xmlns:c15="http://schemas.microsoft.com/office/drawing/2012/chart"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15:spPr>
                  <c15:bubble3D val="0"/>
                  <c15:dLbl>
                    <c:idx val="2"/>
                    <c:layout>
                      <c:manualLayout>
                        <c:x val="-4.9555002824084038E-2"/>
                        <c:y val="-7.7076036606033215E-3"/>
                      </c:manualLayout>
                    </c:layout>
                    <c:showLegendKey val="1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</c:extLst>
                  </c15:dLbl>
                </c15:categoryFilterException>
              </c15:categoryFilterExceptions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62724309030895931"/>
          <c:y val="0.22193095820768755"/>
          <c:w val="0.37115898363900551"/>
          <c:h val="0.638679035662704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0.02456</cdr:y>
    </cdr:from>
    <cdr:to>
      <cdr:x>0.99938</cdr:x>
      <cdr:y>0.77568</cdr:y>
    </cdr:to>
    <cdr:sp macro="" textlink="">
      <cdr:nvSpPr>
        <cdr:cNvPr id="4" name="TextBox 10"/>
        <cdr:cNvSpPr txBox="1"/>
      </cdr:nvSpPr>
      <cdr:spPr>
        <a:xfrm xmlns:a="http://schemas.openxmlformats.org/drawingml/2006/main">
          <a:off x="0" y="123782"/>
          <a:ext cx="6204319" cy="37856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32" tIns="45716" rIns="91432" bIns="45716" rtlCol="0">
          <a:spAutoFit/>
        </a:bodyPr>
        <a:lstStyle xmlns:a="http://schemas.openxmlformats.org/drawingml/2006/main">
          <a:defPPr>
            <a:defRPr lang="ru-RU"/>
          </a:defPPr>
          <a:lvl1pPr marL="0" algn="l" defTabSz="914323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61" algn="l" defTabSz="914323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23" algn="l" defTabSz="914323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84" algn="l" defTabSz="914323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46" algn="l" defTabSz="914323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808" algn="l" defTabSz="914323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69" algn="l" defTabSz="914323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31" algn="l" defTabSz="914323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92" algn="l" defTabSz="914323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indent="355600" algn="just">
            <a:lnSpc>
              <a:spcPct val="150000"/>
            </a:lnSpc>
          </a:pPr>
          <a:r>
            <a:rPr lang="ru-RU" sz="1600" dirty="0" smtClean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rPr>
            <a:t>По итогам 2025 года Индекс промышленного производства Костромской области составил 88,0%.</a:t>
          </a:r>
        </a:p>
        <a:p xmlns:a="http://schemas.openxmlformats.org/drawingml/2006/main">
          <a:pPr indent="355600" algn="just">
            <a:lnSpc>
              <a:spcPct val="150000"/>
            </a:lnSpc>
          </a:pPr>
          <a:r>
            <a:rPr lang="ru-RU" sz="1600" dirty="0" smtClean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rPr>
            <a:t>По виду экономической деятельности «Добыча полезных ископаемых» произошло увеличение производства на 14,4%. </a:t>
          </a:r>
        </a:p>
        <a:p xmlns:a="http://schemas.openxmlformats.org/drawingml/2006/main">
          <a:pPr indent="355600" algn="just">
            <a:lnSpc>
              <a:spcPct val="150000"/>
            </a:lnSpc>
          </a:pPr>
          <a:r>
            <a:rPr lang="ru-RU" sz="1600" dirty="0" smtClean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rPr>
            <a:t>По видам экономической деятельности «Обрабатывающие производства», «Обеспечение электрической энергией, газом и паром; кондиционирование воздуха» и «Водоснабжение; водоотведение, организация сбора и утилизации отходов, деятельность по ликвидации загрязнений» произошло снижение производства на 11,9%, 14,1% и 4,5% соответственно.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024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7890" y="1"/>
            <a:ext cx="2945024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86D2A-400B-4A7B-9D83-42711C15F10D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81489"/>
            <a:ext cx="2945024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7890" y="9481489"/>
            <a:ext cx="2945024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6B903-42AE-4278-A62B-49D51F182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70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9" y="1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ACC19-8E77-4AB8-8362-6C7DCFC38B67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49300"/>
            <a:ext cx="5403850" cy="3741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41546"/>
            <a:ext cx="5435600" cy="449199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81359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9" y="9481359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DED1D-3A94-4F68-BC8C-81CB5F118E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396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1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3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4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6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08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69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31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92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5325" y="749300"/>
            <a:ext cx="5403850" cy="37417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ED1D-3A94-4F68-BC8C-81CB5F118E5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299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1038" y="754063"/>
            <a:ext cx="5429250" cy="37607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ED1D-3A94-4F68-BC8C-81CB5F118E5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093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1038" y="754063"/>
            <a:ext cx="5429250" cy="37607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ED1D-3A94-4F68-BC8C-81CB5F118E5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075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1038" y="754063"/>
            <a:ext cx="5429250" cy="37607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ED1D-3A94-4F68-BC8C-81CB5F118E5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246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ED1D-3A94-4F68-BC8C-81CB5F118E57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603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1038" y="754063"/>
            <a:ext cx="5429250" cy="37607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ED1D-3A94-4F68-BC8C-81CB5F118E57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190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5163" y="758825"/>
            <a:ext cx="5457825" cy="37798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ED1D-3A94-4F68-BC8C-81CB5F118E57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6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5163" y="758825"/>
            <a:ext cx="5457825" cy="37798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ED1D-3A94-4F68-BC8C-81CB5F118E57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6630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5163" y="758825"/>
            <a:ext cx="5457825" cy="37798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ED1D-3A94-4F68-BC8C-81CB5F118E57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181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5325" y="749300"/>
            <a:ext cx="5403850" cy="37417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ED1D-3A94-4F68-BC8C-81CB5F118E57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9989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ED1D-3A94-4F68-BC8C-81CB5F118E57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895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5325" y="749300"/>
            <a:ext cx="5403850" cy="37417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ED1D-3A94-4F68-BC8C-81CB5F118E5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816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5325" y="749300"/>
            <a:ext cx="5403850" cy="37417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ED1D-3A94-4F68-BC8C-81CB5F118E5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638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1038" y="754063"/>
            <a:ext cx="5429250" cy="37607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ED1D-3A94-4F68-BC8C-81CB5F118E5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955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1038" y="754063"/>
            <a:ext cx="5429250" cy="37607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ED1D-3A94-4F68-BC8C-81CB5F118E5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102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1038" y="754063"/>
            <a:ext cx="5429250" cy="37607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ED1D-3A94-4F68-BC8C-81CB5F118E5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476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1038" y="754063"/>
            <a:ext cx="5429250" cy="37607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ED1D-3A94-4F68-BC8C-81CB5F118E5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138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1038" y="754063"/>
            <a:ext cx="5429250" cy="37607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ED1D-3A94-4F68-BC8C-81CB5F118E5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016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1038" y="754063"/>
            <a:ext cx="5429250" cy="37607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ED1D-3A94-4F68-BC8C-81CB5F118E5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486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3" y="1122365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3" y="3602043"/>
            <a:ext cx="74295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1" indent="0" algn="ctr">
              <a:buNone/>
              <a:defRPr sz="2000"/>
            </a:lvl2pPr>
            <a:lvl3pPr marL="914323" indent="0" algn="ctr">
              <a:buNone/>
              <a:defRPr sz="1800"/>
            </a:lvl3pPr>
            <a:lvl4pPr marL="1371484" indent="0" algn="ctr">
              <a:buNone/>
              <a:defRPr sz="1600"/>
            </a:lvl4pPr>
            <a:lvl5pPr marL="1828646" indent="0" algn="ctr">
              <a:buNone/>
              <a:defRPr sz="1600"/>
            </a:lvl5pPr>
            <a:lvl6pPr marL="2285808" indent="0" algn="ctr">
              <a:buNone/>
              <a:defRPr sz="1600"/>
            </a:lvl6pPr>
            <a:lvl7pPr marL="2742969" indent="0" algn="ctr">
              <a:buNone/>
              <a:defRPr sz="1600"/>
            </a:lvl7pPr>
            <a:lvl8pPr marL="3200131" indent="0" algn="ctr">
              <a:buNone/>
              <a:defRPr sz="1600"/>
            </a:lvl8pPr>
            <a:lvl9pPr marL="365729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130D-F2D3-4DD1-B23F-0A470806BEC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65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4C1B-BFF0-4DEA-961D-46415BB619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99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90" y="365128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46" y="365128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DC0C-4CBC-42C7-80CA-7EE196472E9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844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DFD0-87E5-4963-A416-CBE1290530B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60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0" y="1709743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0" y="4589471"/>
            <a:ext cx="8543925" cy="150018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1B53B-AA7A-41E3-9A5E-DCF07A6731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272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40" y="1825628"/>
            <a:ext cx="421005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6" y="1825628"/>
            <a:ext cx="421005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9222-6BAF-4597-820F-DA63232915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24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1" y="365130"/>
            <a:ext cx="8543925" cy="1325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6"/>
            <a:ext cx="4190702" cy="823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1" indent="0">
              <a:buNone/>
              <a:defRPr sz="2000" b="1"/>
            </a:lvl2pPr>
            <a:lvl3pPr marL="914323" indent="0">
              <a:buNone/>
              <a:defRPr sz="1800" b="1"/>
            </a:lvl3pPr>
            <a:lvl4pPr marL="1371484" indent="0">
              <a:buNone/>
              <a:defRPr sz="1600" b="1"/>
            </a:lvl4pPr>
            <a:lvl5pPr marL="1828646" indent="0">
              <a:buNone/>
              <a:defRPr sz="1600" b="1"/>
            </a:lvl5pPr>
            <a:lvl6pPr marL="2285808" indent="0">
              <a:buNone/>
              <a:defRPr sz="1600" b="1"/>
            </a:lvl6pPr>
            <a:lvl7pPr marL="2742969" indent="0">
              <a:buNone/>
              <a:defRPr sz="1600" b="1"/>
            </a:lvl7pPr>
            <a:lvl8pPr marL="3200131" indent="0">
              <a:buNone/>
              <a:defRPr sz="1600" b="1"/>
            </a:lvl8pPr>
            <a:lvl9pPr marL="365729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81"/>
            <a:ext cx="4190702" cy="3684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9" y="1681166"/>
            <a:ext cx="4211340" cy="823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1" indent="0">
              <a:buNone/>
              <a:defRPr sz="2000" b="1"/>
            </a:lvl2pPr>
            <a:lvl3pPr marL="914323" indent="0">
              <a:buNone/>
              <a:defRPr sz="1800" b="1"/>
            </a:lvl3pPr>
            <a:lvl4pPr marL="1371484" indent="0">
              <a:buNone/>
              <a:defRPr sz="1600" b="1"/>
            </a:lvl4pPr>
            <a:lvl5pPr marL="1828646" indent="0">
              <a:buNone/>
              <a:defRPr sz="1600" b="1"/>
            </a:lvl5pPr>
            <a:lvl6pPr marL="2285808" indent="0">
              <a:buNone/>
              <a:defRPr sz="1600" b="1"/>
            </a:lvl6pPr>
            <a:lvl7pPr marL="2742969" indent="0">
              <a:buNone/>
              <a:defRPr sz="1600" b="1"/>
            </a:lvl7pPr>
            <a:lvl8pPr marL="3200131" indent="0">
              <a:buNone/>
              <a:defRPr sz="1600" b="1"/>
            </a:lvl8pPr>
            <a:lvl9pPr marL="365729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9" y="2505081"/>
            <a:ext cx="4211340" cy="3684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F8E42-3BE9-470D-803A-B37B498BFEE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2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64123-DEEF-4D06-AB05-91867F489D6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54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3FF6-6B55-4C90-B322-C315B53CE7E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23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2" y="457201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5" y="987431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2" y="2057401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1" indent="0">
              <a:buNone/>
              <a:defRPr sz="1400"/>
            </a:lvl2pPr>
            <a:lvl3pPr marL="914323" indent="0">
              <a:buNone/>
              <a:defRPr sz="1200"/>
            </a:lvl3pPr>
            <a:lvl4pPr marL="1371484" indent="0">
              <a:buNone/>
              <a:defRPr sz="1000"/>
            </a:lvl4pPr>
            <a:lvl5pPr marL="1828646" indent="0">
              <a:buNone/>
              <a:defRPr sz="1000"/>
            </a:lvl5pPr>
            <a:lvl6pPr marL="2285808" indent="0">
              <a:buNone/>
              <a:defRPr sz="1000"/>
            </a:lvl6pPr>
            <a:lvl7pPr marL="2742969" indent="0">
              <a:buNone/>
              <a:defRPr sz="1000"/>
            </a:lvl7pPr>
            <a:lvl8pPr marL="3200131" indent="0">
              <a:buNone/>
              <a:defRPr sz="1000"/>
            </a:lvl8pPr>
            <a:lvl9pPr marL="365729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2F30-ABDD-40D0-9BC2-844D0CCB131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200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2" y="457201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5" y="987431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61" indent="0">
              <a:buNone/>
              <a:defRPr sz="2800"/>
            </a:lvl2pPr>
            <a:lvl3pPr marL="914323" indent="0">
              <a:buNone/>
              <a:defRPr sz="2400"/>
            </a:lvl3pPr>
            <a:lvl4pPr marL="1371484" indent="0">
              <a:buNone/>
              <a:defRPr sz="2000"/>
            </a:lvl4pPr>
            <a:lvl5pPr marL="1828646" indent="0">
              <a:buNone/>
              <a:defRPr sz="2000"/>
            </a:lvl5pPr>
            <a:lvl6pPr marL="2285808" indent="0">
              <a:buNone/>
              <a:defRPr sz="2000"/>
            </a:lvl6pPr>
            <a:lvl7pPr marL="2742969" indent="0">
              <a:buNone/>
              <a:defRPr sz="2000"/>
            </a:lvl7pPr>
            <a:lvl8pPr marL="3200131" indent="0">
              <a:buNone/>
              <a:defRPr sz="2000"/>
            </a:lvl8pPr>
            <a:lvl9pPr marL="365729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2" y="2057401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1" indent="0">
              <a:buNone/>
              <a:defRPr sz="1400"/>
            </a:lvl2pPr>
            <a:lvl3pPr marL="914323" indent="0">
              <a:buNone/>
              <a:defRPr sz="1200"/>
            </a:lvl3pPr>
            <a:lvl4pPr marL="1371484" indent="0">
              <a:buNone/>
              <a:defRPr sz="1000"/>
            </a:lvl4pPr>
            <a:lvl5pPr marL="1828646" indent="0">
              <a:buNone/>
              <a:defRPr sz="1000"/>
            </a:lvl5pPr>
            <a:lvl6pPr marL="2285808" indent="0">
              <a:buNone/>
              <a:defRPr sz="1000"/>
            </a:lvl6pPr>
            <a:lvl7pPr marL="2742969" indent="0">
              <a:buNone/>
              <a:defRPr sz="1000"/>
            </a:lvl7pPr>
            <a:lvl8pPr marL="3200131" indent="0">
              <a:buNone/>
              <a:defRPr sz="1000"/>
            </a:lvl8pPr>
            <a:lvl9pPr marL="365729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FFDA-B036-4272-9F05-3FBA79289F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09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41" y="365130"/>
            <a:ext cx="8543925" cy="1325562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41" y="1825628"/>
            <a:ext cx="8543925" cy="4351339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60"/>
            <a:ext cx="222885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9B457-F4BE-4FF1-8293-B06E2D78D53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9" y="6356360"/>
            <a:ext cx="3343275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60"/>
            <a:ext cx="222885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45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3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1" indent="-228581" algn="l" defTabSz="9143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42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4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5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7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9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0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2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3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1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4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6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8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9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1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8000" y="1188000"/>
            <a:ext cx="8640000" cy="540000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ДОКЛАД </a:t>
            </a:r>
            <a:br>
              <a:rPr lang="ru-RU" sz="28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«О РЕЗУЛЬТАТАХ ДЕЯТЕЛЬНОСТИ</a:t>
            </a:r>
            <a:br>
              <a:rPr lang="ru-RU" sz="28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УПОЛНОМОЧЕННОГО ПО ЗАЩИТЕ ПРАВ ПРЕДПРИНИМАТЕЛЕЙ В КОСТРОМСКОЙ ОБЛАСТИ </a:t>
            </a:r>
            <a:br>
              <a:rPr lang="ru-RU" sz="28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В 2025 ГОДУ»</a:t>
            </a:r>
            <a:br>
              <a:rPr lang="ru-RU" sz="28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 </a:t>
            </a:r>
            <a:br>
              <a:rPr lang="ru-RU" sz="1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г. Кострома, 2026</a:t>
            </a:r>
            <a:endParaRPr lang="ru-RU" alt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1368000" y="540000"/>
            <a:ext cx="7920000" cy="64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УПОЛНОМОЧЕННЫЙ ПО ЗАЩИТЕ ПРАВ ПРЕДПРИНИМАТЕЛЕЙ </a:t>
            </a:r>
          </a:p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В КОСТРОМСКОЙ ОБЛАСТИ</a:t>
            </a:r>
            <a:endParaRPr lang="ru-RU" sz="2000" b="1" dirty="0">
              <a:solidFill>
                <a:prstClr val="white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9"/>
          <a:stretch/>
        </p:blipFill>
        <p:spPr>
          <a:xfrm>
            <a:off x="288000" y="360000"/>
            <a:ext cx="1056971" cy="112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9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48000" y="540000"/>
            <a:ext cx="8640960" cy="46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32" tIns="45716" rIns="91432" bIns="45716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КОЛИЧЕСТВЕННЫЙ АНАЛИЗ </a:t>
            </a:r>
            <a:r>
              <a:rPr lang="ru-RU" sz="2000" b="1" dirty="0">
                <a:solidFill>
                  <a:schemeClr val="bg1"/>
                </a:solidFill>
              </a:rPr>
              <a:t>СУБЪЕКТОВ </a:t>
            </a:r>
            <a:r>
              <a:rPr lang="ru-RU" sz="2000" b="1" dirty="0" smtClean="0">
                <a:solidFill>
                  <a:schemeClr val="bg1"/>
                </a:solidFill>
              </a:rPr>
              <a:t> МСП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0002" y="1214419"/>
            <a:ext cx="8970997" cy="553990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marL="0" lvl="1" algn="just">
              <a:lnSpc>
                <a:spcPct val="150000"/>
              </a:lnSpc>
            </a:pPr>
            <a:r>
              <a:rPr lang="ru-RU" sz="2000" dirty="0" smtClean="0">
                <a:latin typeface="Bookman Old Style" pitchFamily="18" charset="0"/>
              </a:rPr>
              <a:t>	</a:t>
            </a:r>
            <a:endParaRPr lang="ru-RU" sz="1600" dirty="0">
              <a:latin typeface="Circe Extra Bold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057456" y="6286527"/>
            <a:ext cx="481848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5001" y="1427506"/>
            <a:ext cx="8648479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641786652"/>
              </p:ext>
            </p:extLst>
          </p:nvPr>
        </p:nvGraphicFramePr>
        <p:xfrm>
          <a:off x="648000" y="1332000"/>
          <a:ext cx="8640959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9483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48000" y="540000"/>
            <a:ext cx="8640960" cy="46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32" tIns="45716" rIns="91432" bIns="45716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539750">
              <a:lnSpc>
                <a:spcPct val="110000"/>
              </a:lnSpc>
            </a:pPr>
            <a:r>
              <a:rPr lang="ru-RU" sz="2000" b="1" dirty="0">
                <a:solidFill>
                  <a:schemeClr val="bg1"/>
                </a:solidFill>
              </a:rPr>
              <a:t>ИНДЕКС ПРОМЫШЛЕННОГО ПРОИЗВОДСТВА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0002" y="1214419"/>
            <a:ext cx="8970997" cy="553990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marL="0" lvl="1" algn="just">
              <a:lnSpc>
                <a:spcPct val="150000"/>
              </a:lnSpc>
            </a:pPr>
            <a:r>
              <a:rPr lang="ru-RU" sz="2000" dirty="0" smtClean="0">
                <a:latin typeface="Bookman Old Style" pitchFamily="18" charset="0"/>
              </a:rPr>
              <a:t>	</a:t>
            </a:r>
            <a:endParaRPr lang="ru-RU" sz="1600" dirty="0">
              <a:latin typeface="Circe Extra Bold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057456" y="6286527"/>
            <a:ext cx="481848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1188000"/>
            <a:ext cx="2160000" cy="5040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27972" y="1805562"/>
            <a:ext cx="872455" cy="338531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1002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88,0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71900" y="2497799"/>
            <a:ext cx="872455" cy="338531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1002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114,4</a:t>
            </a:r>
            <a:endParaRPr lang="ru-RU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71900" y="3379270"/>
            <a:ext cx="872455" cy="338531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1002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88,1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71899" y="4418333"/>
            <a:ext cx="872455" cy="338531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1002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85,9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71899" y="5589240"/>
            <a:ext cx="872455" cy="338531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1002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95,5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799276301"/>
              </p:ext>
            </p:extLst>
          </p:nvPr>
        </p:nvGraphicFramePr>
        <p:xfrm>
          <a:off x="3114580" y="1611652"/>
          <a:ext cx="6208168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2536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48000" y="540000"/>
            <a:ext cx="8640960" cy="46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32" tIns="45716" rIns="91432" bIns="45716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539750">
              <a:lnSpc>
                <a:spcPct val="110000"/>
              </a:lnSpc>
            </a:pPr>
            <a:r>
              <a:rPr lang="ru-RU" sz="2000" b="1" dirty="0">
                <a:solidFill>
                  <a:schemeClr val="bg1"/>
                </a:solidFill>
              </a:rPr>
              <a:t>ИНДЕКС ПРОМЫШЛЕННОГО ПРОИЗВОДСТВА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057456" y="6286527"/>
            <a:ext cx="481848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922272"/>
              </p:ext>
            </p:extLst>
          </p:nvPr>
        </p:nvGraphicFramePr>
        <p:xfrm>
          <a:off x="648000" y="1030579"/>
          <a:ext cx="4809056" cy="52807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32992"/>
                <a:gridCol w="576064"/>
              </a:tblGrid>
              <a:tr h="3291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282A2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2025 г. в % (разах) к  2024 г.</a:t>
                      </a:r>
                      <a:endParaRPr lang="ru-RU" sz="1000" b="1" i="0" u="none" strike="noStrike" dirty="0">
                        <a:solidFill>
                          <a:srgbClr val="282A2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ctr"/>
                </a:tc>
              </a:tr>
              <a:tr h="1127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</a:rPr>
                        <a:t>Обрабатывающие производства</a:t>
                      </a:r>
                      <a:endParaRPr lang="ru-RU" sz="1000" b="1" i="0" u="none" strike="noStrike" dirty="0">
                        <a:solidFill>
                          <a:srgbClr val="36319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88,1</a:t>
                      </a:r>
                      <a:endParaRPr lang="ru-RU" sz="1000" b="1" i="0" u="none" strike="noStrike" dirty="0">
                        <a:solidFill>
                          <a:srgbClr val="36319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ctr"/>
                </a:tc>
              </a:tr>
              <a:tr h="1127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из них:</a:t>
                      </a:r>
                      <a:endParaRPr lang="ru-RU" sz="1000" b="0" i="0" u="none" strike="noStrike">
                        <a:solidFill>
                          <a:srgbClr val="282A2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ctr"/>
                </a:tc>
              </a:tr>
              <a:tr h="220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производство лекарственных средств и материалов, применяемых в медицинских целях</a:t>
                      </a:r>
                      <a:endParaRPr lang="ru-RU" sz="1000" b="0" i="0" u="none" strike="noStrike" dirty="0">
                        <a:solidFill>
                          <a:srgbClr val="282A2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142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ctr">
                    <a:solidFill>
                      <a:srgbClr val="92D050"/>
                    </a:solidFill>
                  </a:tcPr>
                </a:tc>
              </a:tr>
              <a:tr h="1127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производство напитков</a:t>
                      </a:r>
                      <a:endParaRPr lang="ru-RU" sz="1000" b="0" i="0" u="none" strike="noStrike">
                        <a:solidFill>
                          <a:srgbClr val="282A2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119,9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ctr">
                    <a:solidFill>
                      <a:srgbClr val="92D050"/>
                    </a:solidFill>
                  </a:tcPr>
                </a:tc>
              </a:tr>
              <a:tr h="1127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производство мебели</a:t>
                      </a:r>
                      <a:endParaRPr lang="ru-RU" sz="1000" b="0" i="0" u="none" strike="noStrike" dirty="0">
                        <a:solidFill>
                          <a:srgbClr val="282A2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111,7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ctr">
                    <a:solidFill>
                      <a:srgbClr val="92D050"/>
                    </a:solidFill>
                  </a:tcPr>
                </a:tc>
              </a:tr>
              <a:tr h="1127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производство текстильных изделий</a:t>
                      </a:r>
                      <a:endParaRPr lang="ru-RU" sz="1000" b="0" i="0" u="none" strike="noStrike">
                        <a:solidFill>
                          <a:srgbClr val="282A2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110,3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ctr">
                    <a:solidFill>
                      <a:srgbClr val="92D050"/>
                    </a:solidFill>
                  </a:tcPr>
                </a:tc>
              </a:tr>
              <a:tr h="220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производство машин и оборудования, не включенных в другие группировки</a:t>
                      </a:r>
                      <a:endParaRPr lang="ru-RU" sz="1000" b="0" i="0" u="none" strike="noStrike" dirty="0">
                        <a:solidFill>
                          <a:srgbClr val="282A2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107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ctr">
                    <a:solidFill>
                      <a:srgbClr val="92D050"/>
                    </a:solidFill>
                  </a:tcPr>
                </a:tc>
              </a:tr>
              <a:tr h="1319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производство химических веществ и химических продуктов</a:t>
                      </a:r>
                      <a:endParaRPr lang="ru-RU" sz="1000" b="0" i="0" u="none" strike="noStrike" dirty="0">
                        <a:solidFill>
                          <a:srgbClr val="282A2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103,7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ctr">
                    <a:solidFill>
                      <a:srgbClr val="92D050"/>
                    </a:solidFill>
                  </a:tcPr>
                </a:tc>
              </a:tr>
              <a:tr h="220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деятельность полиграфическая и копирование носителей информации</a:t>
                      </a:r>
                      <a:endParaRPr lang="ru-RU" sz="1000" b="0" i="0" u="none" strike="noStrike" dirty="0">
                        <a:solidFill>
                          <a:srgbClr val="282A2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102,7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ctr">
                    <a:solidFill>
                      <a:srgbClr val="92D050"/>
                    </a:solidFill>
                  </a:tcPr>
                </a:tc>
              </a:tr>
              <a:tr h="1127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производство табачных изделий</a:t>
                      </a:r>
                      <a:endParaRPr lang="ru-RU" sz="1000" b="0" i="0" u="none" strike="noStrike">
                        <a:solidFill>
                          <a:srgbClr val="282A2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102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ctr">
                    <a:solidFill>
                      <a:srgbClr val="92D050"/>
                    </a:solidFill>
                  </a:tcPr>
                </a:tc>
              </a:tr>
              <a:tr h="1127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производство одежды</a:t>
                      </a:r>
                      <a:endParaRPr lang="ru-RU" sz="1000" b="0" i="0" u="none" strike="noStrike" dirty="0">
                        <a:solidFill>
                          <a:srgbClr val="282A2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101,7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ctr">
                    <a:solidFill>
                      <a:srgbClr val="92D050"/>
                    </a:solidFill>
                  </a:tcPr>
                </a:tc>
              </a:tr>
              <a:tr h="1127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производство пищевых продуктов</a:t>
                      </a:r>
                      <a:endParaRPr lang="ru-RU" sz="1000" b="0" i="0" u="none" strike="noStrike" dirty="0">
                        <a:solidFill>
                          <a:srgbClr val="282A2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98,1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ctr">
                    <a:solidFill>
                      <a:srgbClr val="FF0000"/>
                    </a:solidFill>
                  </a:tcPr>
                </a:tc>
              </a:tr>
              <a:tr h="1127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производство резиновых и пластмассовых изделий</a:t>
                      </a:r>
                      <a:endParaRPr lang="ru-RU" sz="1000" b="0" i="0" u="none" strike="noStrike" dirty="0">
                        <a:solidFill>
                          <a:srgbClr val="282A2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95,8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ctr">
                    <a:solidFill>
                      <a:srgbClr val="FF0000"/>
                    </a:solidFill>
                  </a:tcPr>
                </a:tc>
              </a:tr>
              <a:tr h="220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производство прочей неметаллической минеральной продукции</a:t>
                      </a:r>
                      <a:endParaRPr lang="ru-RU" sz="1000" b="0" i="0" u="none" strike="noStrike">
                        <a:solidFill>
                          <a:srgbClr val="282A2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93,5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ctr">
                    <a:solidFill>
                      <a:srgbClr val="FF0000"/>
                    </a:solidFill>
                  </a:tcPr>
                </a:tc>
              </a:tr>
              <a:tr h="3291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обработка древесины и производство изделий из дерева и пробки, кроме мебели, производство изделий из соломки и материалов для плетения</a:t>
                      </a:r>
                      <a:endParaRPr lang="ru-RU" sz="1000" b="0" i="0" u="none" strike="noStrike" dirty="0">
                        <a:solidFill>
                          <a:srgbClr val="282A2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93,4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ctr">
                    <a:solidFill>
                      <a:srgbClr val="FF0000"/>
                    </a:solidFill>
                  </a:tcPr>
                </a:tc>
              </a:tr>
              <a:tr h="220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производство компьютеров, электронных и оптических изделий</a:t>
                      </a:r>
                      <a:endParaRPr lang="ru-RU" sz="1000" b="0" i="0" u="none" strike="noStrike">
                        <a:solidFill>
                          <a:srgbClr val="282A2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90,9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ctr">
                    <a:solidFill>
                      <a:srgbClr val="FF0000"/>
                    </a:solidFill>
                  </a:tcPr>
                </a:tc>
              </a:tr>
              <a:tr h="220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производство готовых металлических изделий, кроме машин и оборудования</a:t>
                      </a:r>
                      <a:endParaRPr lang="ru-RU" sz="1000" b="0" i="0" u="none" strike="noStrike">
                        <a:solidFill>
                          <a:srgbClr val="282A2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89,8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ctr">
                    <a:solidFill>
                      <a:srgbClr val="FF0000"/>
                    </a:solidFill>
                  </a:tcPr>
                </a:tc>
              </a:tr>
              <a:tr h="1127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производство прочих готовых изделий</a:t>
                      </a:r>
                      <a:endParaRPr lang="ru-RU" sz="1000" b="0" i="0" u="none" strike="noStrike">
                        <a:solidFill>
                          <a:srgbClr val="282A2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80,7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ctr">
                    <a:solidFill>
                      <a:srgbClr val="FF0000"/>
                    </a:solidFill>
                  </a:tcPr>
                </a:tc>
              </a:tr>
              <a:tr h="1127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производство бумаги и бумажных изделий</a:t>
                      </a:r>
                      <a:endParaRPr lang="ru-RU" sz="1000" b="0" i="0" u="none" strike="noStrike">
                        <a:solidFill>
                          <a:srgbClr val="282A2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80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ctr">
                    <a:solidFill>
                      <a:srgbClr val="FF0000"/>
                    </a:solidFill>
                  </a:tcPr>
                </a:tc>
              </a:tr>
              <a:tr h="1127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ремонт и монтаж машин и оборудования</a:t>
                      </a:r>
                      <a:endParaRPr lang="ru-RU" sz="1000" b="0" i="0" u="none" strike="noStrike">
                        <a:solidFill>
                          <a:srgbClr val="282A2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78,6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ctr">
                    <a:solidFill>
                      <a:srgbClr val="FF0000"/>
                    </a:solidFill>
                  </a:tcPr>
                </a:tc>
              </a:tr>
              <a:tr h="1127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производство кожи и изделий из кожи </a:t>
                      </a:r>
                      <a:endParaRPr lang="ru-RU" sz="1000" b="0" i="0" u="none" strike="noStrike">
                        <a:solidFill>
                          <a:srgbClr val="282A2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75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ctr">
                    <a:solidFill>
                      <a:srgbClr val="FF0000"/>
                    </a:solidFill>
                  </a:tcPr>
                </a:tc>
              </a:tr>
              <a:tr h="220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производство прочих транспортных средств и оборудования</a:t>
                      </a:r>
                      <a:endParaRPr lang="ru-RU" sz="1000" b="0" i="0" u="none" strike="noStrike" dirty="0">
                        <a:solidFill>
                          <a:srgbClr val="282A2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69,6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ctr">
                    <a:solidFill>
                      <a:srgbClr val="FF0000"/>
                    </a:solidFill>
                  </a:tcPr>
                </a:tc>
              </a:tr>
              <a:tr h="1127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производство металлургическое </a:t>
                      </a:r>
                      <a:endParaRPr lang="ru-RU" sz="1000" b="0" i="0" u="none" strike="noStrike" dirty="0">
                        <a:solidFill>
                          <a:srgbClr val="282A2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61,7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ctr">
                    <a:solidFill>
                      <a:srgbClr val="FF0000"/>
                    </a:solidFill>
                  </a:tcPr>
                </a:tc>
              </a:tr>
              <a:tr h="220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производство автотранспортных средств, прицепов и полуприцепов</a:t>
                      </a:r>
                      <a:endParaRPr lang="ru-RU" sz="1000" b="0" i="0" u="none" strike="noStrike" dirty="0">
                        <a:solidFill>
                          <a:srgbClr val="282A2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57,3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ctr">
                    <a:solidFill>
                      <a:srgbClr val="FF0000"/>
                    </a:solidFill>
                  </a:tcPr>
                </a:tc>
              </a:tr>
              <a:tr h="1127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производство электрического оборудования</a:t>
                      </a:r>
                      <a:endParaRPr lang="ru-RU" sz="1000" b="0" i="0" u="none" strike="noStrike" dirty="0">
                        <a:solidFill>
                          <a:srgbClr val="282A2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14,5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529064" y="1192236"/>
            <a:ext cx="3759896" cy="526297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indent="355600" algn="just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В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секторе «Обрабатывающие производства» по ключевым отраслям экономики региона наблюдается рост: </a:t>
            </a:r>
          </a:p>
          <a:p>
            <a:pPr indent="35560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производство лекарственных средств и материалов;</a:t>
            </a:r>
          </a:p>
          <a:p>
            <a:pPr indent="35560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производство мебели;</a:t>
            </a:r>
          </a:p>
          <a:p>
            <a:pPr indent="35560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производство текстильных изделий, одежды;</a:t>
            </a:r>
          </a:p>
          <a:p>
            <a:pPr indent="35560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производство машин и оборудования;</a:t>
            </a:r>
          </a:p>
          <a:p>
            <a:pPr indent="35560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производство химических веществ и химических продуктов. </a:t>
            </a:r>
          </a:p>
          <a:p>
            <a:pPr indent="355600"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При этом по ряду видов деятельности наблюдается снижение индекса промышленного производства:</a:t>
            </a:r>
          </a:p>
          <a:p>
            <a:pPr indent="35560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производство электрического оборудования;</a:t>
            </a:r>
          </a:p>
          <a:p>
            <a:pPr indent="35560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производство автотранспортных средств, прицепов и полуприцепов;</a:t>
            </a:r>
          </a:p>
          <a:p>
            <a:pPr indent="35560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металлургическое производство;</a:t>
            </a:r>
          </a:p>
          <a:p>
            <a:pPr indent="35560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производство прочих транспортных средств и оборудования;</a:t>
            </a:r>
          </a:p>
          <a:p>
            <a:pPr indent="35560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производство кожи и изделий из кожи, </a:t>
            </a:r>
          </a:p>
          <a:p>
            <a:pPr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что связано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с конъюнктурой рынка и санкционным давлением.</a:t>
            </a:r>
            <a:endParaRPr lang="ru-RU" sz="1400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00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48000" y="540000"/>
            <a:ext cx="8640960" cy="46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32" tIns="45716" rIns="91432" bIns="45716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44500"/>
            <a:r>
              <a:rPr lang="ru-RU" sz="2000" b="1" dirty="0" smtClean="0">
                <a:solidFill>
                  <a:schemeClr val="bg1"/>
                </a:solidFill>
              </a:rPr>
              <a:t>ДИНАМИКА НАЛОГОВЫХ ПОСТУПЛЕНИЙ ОТ СУБЪЕКТОВ МСП </a:t>
            </a:r>
          </a:p>
          <a:p>
            <a:pPr indent="444500"/>
            <a:r>
              <a:rPr lang="ru-RU" sz="1600" b="1" dirty="0" smtClean="0">
                <a:solidFill>
                  <a:schemeClr val="bg1"/>
                </a:solidFill>
              </a:rPr>
              <a:t>(</a:t>
            </a:r>
            <a:r>
              <a:rPr lang="ru-RU" sz="1600" b="1" dirty="0">
                <a:solidFill>
                  <a:schemeClr val="bg1"/>
                </a:solidFill>
              </a:rPr>
              <a:t>по данным УФНС России по Костромской области)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0002" y="1214419"/>
            <a:ext cx="8970997" cy="553990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marL="0" lvl="1" algn="just">
              <a:lnSpc>
                <a:spcPct val="150000"/>
              </a:lnSpc>
            </a:pPr>
            <a:r>
              <a:rPr lang="ru-RU" sz="2000" dirty="0" smtClean="0">
                <a:latin typeface="Bookman Old Style" pitchFamily="18" charset="0"/>
              </a:rPr>
              <a:t>	</a:t>
            </a:r>
            <a:endParaRPr lang="ru-RU" sz="1600" dirty="0">
              <a:latin typeface="Circe Extra Bold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057456" y="6286527"/>
            <a:ext cx="481848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021011"/>
              </p:ext>
            </p:extLst>
          </p:nvPr>
        </p:nvGraphicFramePr>
        <p:xfrm>
          <a:off x="666299" y="1080001"/>
          <a:ext cx="8622661" cy="49952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29885"/>
                <a:gridCol w="1197592"/>
                <a:gridCol w="1197592"/>
                <a:gridCol w="1197592"/>
              </a:tblGrid>
              <a:tr h="4968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Налоговые поступления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2025 </a:t>
                      </a:r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г.,</a:t>
                      </a:r>
                      <a:b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тыс. руб. 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2024 </a:t>
                      </a:r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г., </a:t>
                      </a:r>
                      <a:b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тыс. руб.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Темп роста к </a:t>
                      </a:r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2024 </a:t>
                      </a:r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г., %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68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Всего поступило в консолидированный бюджет Костромской области (отчет 1-НМ)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44 848 503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43 886 615</a:t>
                      </a:r>
                      <a:endParaRPr lang="ru-RU" sz="16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102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452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Поступило в консолидированный бюджет Костромской области от субъектов МСП, </a:t>
                      </a:r>
                      <a:br>
                        <a:rPr lang="ru-RU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ru-RU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в том числе:</a:t>
                      </a:r>
                      <a:endParaRPr lang="ru-RU" sz="1600" b="1" i="1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16 281 132</a:t>
                      </a:r>
                      <a:endParaRPr lang="ru-RU" sz="1600" b="1" i="1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14 975 390</a:t>
                      </a:r>
                      <a:endParaRPr lang="ru-RU" sz="1600" b="1" i="1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108</a:t>
                      </a:r>
                      <a:endParaRPr lang="ru-RU" sz="1600" b="1" i="1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84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        налог на прибыль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 </a:t>
                      </a:r>
                      <a:r>
                        <a:rPr lang="ru-RU" sz="16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456 177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2 433 462</a:t>
                      </a:r>
                      <a:endParaRPr lang="ru-RU" sz="16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101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84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        налог на доходы физических лиц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7 178 474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6 322 838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113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84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        имущественные налоги, всего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679 410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609 061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111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183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</a:t>
                      </a:r>
                    </a:p>
                    <a:p>
                      <a:pPr algn="l" fontAlgn="ctr"/>
                      <a:r>
                        <a:rPr lang="ru-RU" sz="16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налоги </a:t>
                      </a:r>
                      <a:r>
                        <a:rPr lang="ru-RU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на совокупный доход - всего, </a:t>
                      </a:r>
                      <a:br>
                        <a:rPr lang="ru-RU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ru-RU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в том числе: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5 538 091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5 264 475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105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68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i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 налог</a:t>
                      </a:r>
                      <a:r>
                        <a:rPr lang="ru-RU" sz="1600" i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, взимаемый в связи с применением </a:t>
                      </a:r>
                      <a:r>
                        <a:rPr lang="ru-RU" sz="1600" i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упрощённой </a:t>
                      </a:r>
                      <a:r>
                        <a:rPr lang="ru-RU" sz="1600" i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системы налогообложения</a:t>
                      </a:r>
                      <a:endParaRPr lang="ru-RU" sz="1600" b="0" i="1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5 106 852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5 005 180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102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68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i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 налог</a:t>
                      </a:r>
                      <a:r>
                        <a:rPr lang="ru-RU" sz="1600" i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, взимаемый в связи с применением патентной системы налогообложения</a:t>
                      </a:r>
                      <a:endParaRPr lang="ru-RU" sz="1600" b="0" i="1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286 507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168 288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170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84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i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 налог </a:t>
                      </a:r>
                      <a:r>
                        <a:rPr lang="ru-RU" sz="1600" i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на профессиональный доход</a:t>
                      </a:r>
                      <a:endParaRPr lang="ru-RU" sz="1600" b="0" i="1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36 345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27 900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130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84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i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 единый </a:t>
                      </a:r>
                      <a:r>
                        <a:rPr lang="ru-RU" sz="1600" i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сельскохозяйственный налог</a:t>
                      </a:r>
                      <a:endParaRPr lang="ru-RU" sz="1600" b="0" i="1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101 346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63 116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160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84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прочие </a:t>
                      </a:r>
                      <a:r>
                        <a:rPr lang="ru-RU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налоги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428 980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345 554</a:t>
                      </a:r>
                      <a:endParaRPr lang="ru-RU" sz="16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403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906000" cy="6858000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48000" y="540000"/>
            <a:ext cx="8640960" cy="46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32" tIns="45716" rIns="91432" bIns="45716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44500"/>
            <a:r>
              <a:rPr lang="ru-RU" sz="2000" b="1" dirty="0" smtClean="0">
                <a:solidFill>
                  <a:schemeClr val="bg1"/>
                </a:solidFill>
              </a:rPr>
              <a:t>ДИНАМИКА НАЛОГОВЫХ ПОСТУПЛЕНИЙ ОТ СУБЪЕКТОВ МСП </a:t>
            </a:r>
          </a:p>
          <a:p>
            <a:pPr indent="444500"/>
            <a:r>
              <a:rPr lang="ru-RU" sz="1600" b="1" dirty="0" smtClean="0">
                <a:solidFill>
                  <a:schemeClr val="bg1"/>
                </a:solidFill>
              </a:rPr>
              <a:t>(</a:t>
            </a:r>
            <a:r>
              <a:rPr lang="ru-RU" sz="1600" b="1" dirty="0">
                <a:solidFill>
                  <a:schemeClr val="bg1"/>
                </a:solidFill>
              </a:rPr>
              <a:t>по данным УФНС России по Костромской области)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0002" y="1214419"/>
            <a:ext cx="8970997" cy="553990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marL="0" lvl="1" algn="just">
              <a:lnSpc>
                <a:spcPct val="150000"/>
              </a:lnSpc>
            </a:pPr>
            <a:r>
              <a:rPr lang="ru-RU" sz="2000" dirty="0" smtClean="0">
                <a:latin typeface="Bookman Old Style" pitchFamily="18" charset="0"/>
              </a:rPr>
              <a:t>	</a:t>
            </a:r>
            <a:endParaRPr lang="ru-RU" sz="1600" dirty="0">
              <a:latin typeface="Circe Extra Bold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057456" y="6286527"/>
            <a:ext cx="481848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8000" y="1620000"/>
            <a:ext cx="8640960" cy="452430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indent="355600" algn="just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Малое и 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среднее предпринимательство Костромской области по итогам года 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показало 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рост налоговых 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поступлений на 8%. </a:t>
            </a:r>
          </a:p>
          <a:p>
            <a:pPr indent="355600" algn="just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При этом доля налоговых поступлений от субъектов МСП в общем объёме налоговых поступлений в консолидированный бюджет Костромской области за 2025 год составила 36%, что является одним из самых высоких показателей в Российской Федерации и говорит о диверсификации экономики региона.</a:t>
            </a:r>
            <a:endParaRPr lang="ru-RU" sz="16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indent="355600" algn="just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Основная часть налоговых поступлений в консолидированный бюджет Костромской области от субъектов МСП складывается за счёт поступлений:</a:t>
            </a:r>
          </a:p>
          <a:p>
            <a:pPr indent="3556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налога на доходы физических лиц – 44% (7,2 млрд. рублей);</a:t>
            </a:r>
          </a:p>
          <a:p>
            <a:pPr indent="3556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налога, взимаемого в связи с применением упрощённой системы налогообложения – 31,4% (5,1 млрд. рублей);</a:t>
            </a:r>
          </a:p>
          <a:p>
            <a:pPr indent="3556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налога на прибыль – 15,1% (2,46 млрд. рублей).</a:t>
            </a:r>
            <a:endParaRPr lang="ru-RU" sz="1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75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48000" y="540000"/>
            <a:ext cx="8640960" cy="46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32" tIns="45716" rIns="91432" bIns="45716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44500"/>
            <a:r>
              <a:rPr lang="ru-RU" sz="2000" b="1" dirty="0">
                <a:solidFill>
                  <a:schemeClr val="bg1"/>
                </a:solidFill>
              </a:rPr>
              <a:t>ДАННЫЕ ОПРОСА ПРЕДПРИНИМАТЕЛЕЙ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0002" y="1214419"/>
            <a:ext cx="8970997" cy="553990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marL="0" lvl="1" algn="just">
              <a:lnSpc>
                <a:spcPct val="150000"/>
              </a:lnSpc>
            </a:pPr>
            <a:r>
              <a:rPr lang="ru-RU" sz="2000" dirty="0" smtClean="0">
                <a:latin typeface="Bookman Old Style" pitchFamily="18" charset="0"/>
              </a:rPr>
              <a:t>	</a:t>
            </a:r>
            <a:endParaRPr lang="ru-RU" sz="1600" dirty="0">
              <a:latin typeface="Circe Extra Bold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057456" y="6286527"/>
            <a:ext cx="481848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8000" y="1620000"/>
            <a:ext cx="8640960" cy="2677648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indent="355600"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В целях анализа ситуации в секторе малого и среднего предпринимательства аппаратом Уполномоченного по защите прав предпринимателей в Костромской области в 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декабре 2025 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года был проведён опрос предпринимателей региона.</a:t>
            </a:r>
          </a:p>
          <a:p>
            <a:pPr indent="355600"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В опросе приняли участие представители бизнеса 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различных 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видов 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экономической деятельности из разных 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муниципальных образований Костромской области.</a:t>
            </a:r>
          </a:p>
          <a:p>
            <a:pPr indent="355600"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Целью опроса стало изучение факторов, влияющих на развитие бизнеса, и пожеланий предпринимателей по созданию комфортной производственной среды.</a:t>
            </a:r>
          </a:p>
        </p:txBody>
      </p:sp>
    </p:spTree>
    <p:extLst>
      <p:ext uri="{BB962C8B-B14F-4D97-AF65-F5344CB8AC3E}">
        <p14:creationId xmlns:p14="http://schemas.microsoft.com/office/powerpoint/2010/main" val="326496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1" y="-15419"/>
            <a:ext cx="9905999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960" cy="46800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ДАННЫЕ </a:t>
            </a:r>
            <a:r>
              <a:rPr lang="ru-RU" sz="2000" b="1" dirty="0">
                <a:solidFill>
                  <a:schemeClr val="bg1"/>
                </a:solidFill>
              </a:rPr>
              <a:t>ОПРОСА ПРЕДПРИНИМАТЕЛЕЙ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310454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 noChangeAspect="1"/>
          </p:cNvGraphicFramePr>
          <p:nvPr>
            <p:extLst/>
          </p:nvPr>
        </p:nvGraphicFramePr>
        <p:xfrm>
          <a:off x="1112420" y="1669850"/>
          <a:ext cx="6880738" cy="3026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967768479"/>
              </p:ext>
            </p:extLst>
          </p:nvPr>
        </p:nvGraphicFramePr>
        <p:xfrm>
          <a:off x="648000" y="1260000"/>
          <a:ext cx="864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9009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906000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960" cy="46800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ДАННЫЕ ОПРОСА ПРЕДПРИНИМАТЕЛЕЙ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8000" y="1080000"/>
            <a:ext cx="8640960" cy="791171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indent="355600">
              <a:lnSpc>
                <a:spcPct val="150000"/>
              </a:lnSpc>
            </a:pPr>
            <a:r>
              <a:rPr lang="ru-RU" alt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- 5% </a:t>
            </a:r>
            <a:r>
              <a:rPr lang="ru-RU" alt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- стабильный рост </a:t>
            </a:r>
            <a:r>
              <a:rPr lang="ru-RU" alt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выручки (производство в отдельных отраслях, торговля, оказание </a:t>
            </a:r>
            <a:r>
              <a:rPr lang="ru-RU" alt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услуг</a:t>
            </a:r>
            <a:r>
              <a:rPr lang="ru-RU" alt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):</a:t>
            </a:r>
            <a:endParaRPr lang="ru-RU" altLang="ru-RU" sz="16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310454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065657"/>
              </p:ext>
            </p:extLst>
          </p:nvPr>
        </p:nvGraphicFramePr>
        <p:xfrm>
          <a:off x="2124165" y="1834331"/>
          <a:ext cx="5688630" cy="720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10"/>
                <a:gridCol w="2880320"/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32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Костромская обл. 2025 </a:t>
                      </a:r>
                      <a:r>
                        <a:rPr lang="ru-RU" sz="1600" dirty="0">
                          <a:effectLst/>
                        </a:rPr>
                        <a:t>г.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2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Костромская обл. 2024 </a:t>
                      </a:r>
                      <a:r>
                        <a:rPr lang="ru-RU" sz="1600" dirty="0">
                          <a:effectLst/>
                        </a:rPr>
                        <a:t>г. </a:t>
                      </a: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</a:rPr>
                        <a:t>5%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9%</a:t>
                      </a:r>
                      <a:endParaRPr lang="ru-RU" sz="16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023490"/>
              </p:ext>
            </p:extLst>
          </p:nvPr>
        </p:nvGraphicFramePr>
        <p:xfrm>
          <a:off x="2108684" y="3382331"/>
          <a:ext cx="5688632" cy="6855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12"/>
                <a:gridCol w="2880320"/>
              </a:tblGrid>
              <a:tr h="402996">
                <a:tc>
                  <a:txBody>
                    <a:bodyPr/>
                    <a:lstStyle/>
                    <a:p>
                      <a:pPr marL="0" marR="0" indent="0" algn="ctr" defTabSz="91432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Костромская обл. 2025 </a:t>
                      </a:r>
                      <a:r>
                        <a:rPr lang="ru-RU" sz="1600" dirty="0">
                          <a:effectLst/>
                        </a:rPr>
                        <a:t>г.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2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Костромская обл. 2024 </a:t>
                      </a:r>
                      <a:r>
                        <a:rPr lang="ru-RU" sz="1600" dirty="0">
                          <a:effectLst/>
                        </a:rPr>
                        <a:t>г. </a:t>
                      </a:r>
                    </a:p>
                  </a:txBody>
                  <a:tcPr marL="68580" marR="68580" marT="0" marB="0" anchor="ctr"/>
                </a:tc>
              </a:tr>
              <a:tr h="282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</a:rPr>
                        <a:t>29</a:t>
                      </a:r>
                      <a:r>
                        <a:rPr lang="ru-RU" sz="1600" b="0" dirty="0">
                          <a:effectLst/>
                        </a:rPr>
                        <a:t>%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29%</a:t>
                      </a:r>
                      <a:endParaRPr lang="ru-RU" sz="16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648000" y="2572892"/>
            <a:ext cx="86409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556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ru-RU" alt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29% - снижение выручки (в </a:t>
            </a:r>
            <a:r>
              <a:rPr lang="ru-RU" alt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основном  лесопромышленный  комплекс,  металлургия, производство автотранспортных средств), </a:t>
            </a:r>
            <a:r>
              <a:rPr lang="ru-RU" alt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но ситуация контролируется</a:t>
            </a:r>
            <a:r>
              <a:rPr lang="ru-RU" alt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  <a:endParaRPr lang="ru-RU" sz="1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48000" y="4068000"/>
            <a:ext cx="86409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indent="35560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Оценка </a:t>
            </a:r>
            <a:r>
              <a:rPr lang="ru-RU" alt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ситуации в </a:t>
            </a:r>
            <a:r>
              <a:rPr lang="ru-RU" alt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своём </a:t>
            </a:r>
            <a:r>
              <a:rPr lang="ru-RU" alt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бизнесе и экономике стала более </a:t>
            </a:r>
            <a:r>
              <a:rPr lang="ru-RU" alt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сдержанной в </a:t>
            </a:r>
            <a:r>
              <a:rPr lang="ru-RU" alt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сравнении с прошлым </a:t>
            </a:r>
            <a:r>
              <a:rPr lang="ru-RU" alt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годом. Только 14% </a:t>
            </a:r>
            <a:r>
              <a:rPr lang="ru-RU" alt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респондентов оценивают ситуацию как стабильную и удовлетворительную (равномерно по видам деятельности</a:t>
            </a:r>
            <a:r>
              <a:rPr lang="ru-RU" alt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):</a:t>
            </a:r>
            <a:endParaRPr lang="ru-RU" altLang="ru-RU" sz="1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40151"/>
              </p:ext>
            </p:extLst>
          </p:nvPr>
        </p:nvGraphicFramePr>
        <p:xfrm>
          <a:off x="2072680" y="5301208"/>
          <a:ext cx="5688632" cy="5968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12"/>
                <a:gridCol w="2880320"/>
              </a:tblGrid>
              <a:tr h="319554">
                <a:tc>
                  <a:txBody>
                    <a:bodyPr/>
                    <a:lstStyle/>
                    <a:p>
                      <a:pPr marL="0" marR="0" indent="0" algn="ctr" defTabSz="91432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Костромская </a:t>
                      </a:r>
                      <a:r>
                        <a:rPr lang="ru-RU" sz="1600" dirty="0">
                          <a:effectLst/>
                        </a:rPr>
                        <a:t>обл</a:t>
                      </a:r>
                      <a:r>
                        <a:rPr lang="ru-RU" sz="1600" dirty="0" smtClean="0">
                          <a:effectLst/>
                        </a:rPr>
                        <a:t>. 2025 г.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2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Костромская </a:t>
                      </a:r>
                      <a:r>
                        <a:rPr lang="ru-RU" sz="1600" dirty="0">
                          <a:effectLst/>
                        </a:rPr>
                        <a:t>обл</a:t>
                      </a:r>
                      <a:r>
                        <a:rPr lang="ru-RU" sz="1600" dirty="0" smtClean="0">
                          <a:effectLst/>
                        </a:rPr>
                        <a:t>. 2024 г. </a:t>
                      </a:r>
                    </a:p>
                  </a:txBody>
                  <a:tcPr marL="68580" marR="68580" marT="0" marB="0" anchor="ctr"/>
                </a:tc>
              </a:tr>
              <a:tr h="2773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</a:rPr>
                        <a:t>14%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  <a:endParaRPr lang="ru-RU" sz="16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357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960" cy="46800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ДАННЫЕ </a:t>
            </a:r>
            <a:r>
              <a:rPr lang="ru-RU" sz="2000" b="1" dirty="0">
                <a:solidFill>
                  <a:schemeClr val="bg1"/>
                </a:solidFill>
              </a:rPr>
              <a:t>ОПРОСА ПРЕДПРИНИМАТЕЛЕЙ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171765" y="6289160"/>
            <a:ext cx="377121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8000" y="1188000"/>
            <a:ext cx="864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 lang="ru-RU" sz="2000" b="0" i="0" u="none" strike="noStrike" kern="1200" spc="0" baseline="0" dirty="0" smtClean="0">
                <a:solidFill>
                  <a:srgbClr val="4472C4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002060"/>
                </a:solidFill>
                <a:latin typeface="+mj-lt"/>
              </a:rPr>
              <a:t>Занимаетесь ли Вы развитием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своего бизнеса?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766123407"/>
              </p:ext>
            </p:extLst>
          </p:nvPr>
        </p:nvGraphicFramePr>
        <p:xfrm>
          <a:off x="648000" y="1628800"/>
          <a:ext cx="8640000" cy="4149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6159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960" cy="46800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ДАННЫЕ ОПРОСА ПРЕДПРИНИМАТЕЛЕЙ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8000" y="1620000"/>
            <a:ext cx="8568953" cy="2308316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lvl="0" indent="355600" algn="just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Результаты опроса субъектов МСП «О состоянии бизнеса» показали следующую тенденцию состояния и развития 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бизнеса в Костромской 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области:</a:t>
            </a:r>
          </a:p>
          <a:p>
            <a:pPr lvl="0" indent="3556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несмотря на сложившиеся объективные причины в экономике, связанные с санкционным давлением, предприниматели региона продолжают изыскивать возможности для развития бизнеса (диверсификация бизнеса, поиск новых рынков сбыта, оптимизация затрат с повышением производительности труда).</a:t>
            </a:r>
            <a:endParaRPr lang="ru-RU" sz="1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310454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963212"/>
              </p:ext>
            </p:extLst>
          </p:nvPr>
        </p:nvGraphicFramePr>
        <p:xfrm>
          <a:off x="1440000" y="4140000"/>
          <a:ext cx="6840759" cy="12304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2823"/>
                <a:gridCol w="2049703"/>
                <a:gridCol w="2088233"/>
              </a:tblGrid>
              <a:tr h="554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2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Костромская обл. 2025 </a:t>
                      </a:r>
                      <a:r>
                        <a:rPr lang="ru-RU" sz="1600" dirty="0">
                          <a:effectLst/>
                        </a:rPr>
                        <a:t>г.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2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Костромская обл. 2024 </a:t>
                      </a:r>
                      <a:r>
                        <a:rPr lang="ru-RU" sz="1600" dirty="0">
                          <a:effectLst/>
                        </a:rPr>
                        <a:t>г. </a:t>
                      </a:r>
                    </a:p>
                  </a:txBody>
                  <a:tcPr marL="68580" marR="68580" marT="0" marB="0" anchor="ctr"/>
                </a:tc>
              </a:tr>
              <a:tr h="3434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Занимаемся развитием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  <a:endParaRPr lang="ru-RU" sz="16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  <a:endParaRPr lang="ru-RU" sz="16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324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Нет, не хватает ресурсов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  <a:endParaRPr lang="ru-RU" sz="16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41%</a:t>
                      </a:r>
                      <a:endParaRPr lang="ru-RU" sz="16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12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48000" y="540000"/>
            <a:ext cx="8640959" cy="46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32" tIns="45716" rIns="91432" bIns="45716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СОДЕРЖАНИЕ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274070"/>
              </p:ext>
            </p:extLst>
          </p:nvPr>
        </p:nvGraphicFramePr>
        <p:xfrm>
          <a:off x="648000" y="1368000"/>
          <a:ext cx="8604958" cy="4774582"/>
        </p:xfrm>
        <a:graphic>
          <a:graphicData uri="http://schemas.openxmlformats.org/drawingml/2006/table">
            <a:tbl>
              <a:tblPr/>
              <a:tblGrid>
                <a:gridCol w="8049416"/>
                <a:gridCol w="555542"/>
              </a:tblGrid>
              <a:tr h="28803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6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1.</a:t>
                      </a:r>
                      <a:r>
                        <a:rPr lang="ru-RU" sz="160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  </a:t>
                      </a:r>
                      <a:r>
                        <a:rPr lang="ru-RU" sz="16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ИНСТИТУТ УПОЛНОМОЧЕННОГО ПО ЗАЩИТЕ ПРАВ ПРЕДПРИНИМАТЕЛЕЙ В КОСТРОМСКОЙ ОБЛАСТИ</a:t>
                      </a:r>
                      <a:endParaRPr lang="ru-RU" sz="16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678">
                <a:tc>
                  <a:txBody>
                    <a:bodyPr/>
                    <a:lstStyle/>
                    <a:p>
                      <a:pPr marL="0" marR="8890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6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1.1. Правовая основа деятельности Уполномоченного</a:t>
                      </a:r>
                      <a:endParaRPr lang="ru-RU" sz="16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8890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ru-RU" sz="16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7656">
                <a:tc>
                  <a:txBody>
                    <a:bodyPr/>
                    <a:lstStyle/>
                    <a:p>
                      <a:pPr marL="0" marR="8890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1.2. Цель и задачи деятельности </a:t>
                      </a:r>
                      <a:r>
                        <a:rPr lang="ru-RU" sz="16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Уполномоченного</a:t>
                      </a: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8890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lang="ru-RU" sz="16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8890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1.3. Структура института </a:t>
                      </a:r>
                      <a:r>
                        <a:rPr lang="ru-RU" sz="16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Уполномоченного</a:t>
                      </a: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8890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lang="ru-RU" sz="16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323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1.4. Информационное обеспечение деятельности Уполномоченного</a:t>
                      </a: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23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l" defTabSz="914323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2.</a:t>
                      </a:r>
                      <a:r>
                        <a:rPr lang="ru-RU" sz="160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МАЛОЕ И СРЕДНЕЕ ПРЕДПРИНИМАТЕЛЬСТВО КОСТРОМСКОЙ ОБЛАСТИ</a:t>
                      </a: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23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132">
                <a:tc>
                  <a:txBody>
                    <a:bodyPr/>
                    <a:lstStyle/>
                    <a:p>
                      <a:pPr marL="0" marR="0" indent="0" algn="l" defTabSz="914323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2.1. Количественный анализ субъектов</a:t>
                      </a:r>
                      <a:r>
                        <a:rPr lang="ru-RU" sz="160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МСП</a:t>
                      </a: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23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9-10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238">
                <a:tc>
                  <a:txBody>
                    <a:bodyPr/>
                    <a:lstStyle/>
                    <a:p>
                      <a:pPr marL="0" marR="0" indent="0" algn="l" defTabSz="914323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2.2. Индекс промышленного производства</a:t>
                      </a: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23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11-12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0726">
                <a:tc>
                  <a:txBody>
                    <a:bodyPr/>
                    <a:lstStyle/>
                    <a:p>
                      <a:pPr marL="0" marR="0" indent="0" algn="l" defTabSz="914323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2.3. Динамика налоговых поступлений от субъектов МСП</a:t>
                      </a: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23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13-14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323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2.4. Данные опроса предпринимателей </a:t>
                      </a: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23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15-31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44">
                <a:tc>
                  <a:txBody>
                    <a:bodyPr/>
                    <a:lstStyle/>
                    <a:p>
                      <a:pPr marL="0" marR="0" indent="0" algn="l" defTabSz="914323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2.5. Выводы по оценке состояния бизнеса</a:t>
                      </a: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23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310454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77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960" cy="46800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ДАННЫЕ </a:t>
            </a:r>
            <a:r>
              <a:rPr lang="ru-RU" sz="2000" b="1" dirty="0">
                <a:solidFill>
                  <a:schemeClr val="bg1"/>
                </a:solidFill>
              </a:rPr>
              <a:t>ОПРОСА ПРЕДПРИНИМАТЕЛЕЙ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310454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 noChangeAspect="1"/>
          </p:cNvGraphicFramePr>
          <p:nvPr>
            <p:extLst/>
          </p:nvPr>
        </p:nvGraphicFramePr>
        <p:xfrm>
          <a:off x="1112420" y="1669850"/>
          <a:ext cx="6880738" cy="3026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101425263"/>
              </p:ext>
            </p:extLst>
          </p:nvPr>
        </p:nvGraphicFramePr>
        <p:xfrm>
          <a:off x="648000" y="1074951"/>
          <a:ext cx="8640000" cy="5450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1051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960" cy="46800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ДАННЫЕ ОПРОСА ПРЕДПРИНИМАТЕЛЕЙ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3001" y="1620000"/>
            <a:ext cx="8640000" cy="1569652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indent="355600" algn="just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Влияние санкций на региональный малый и средний бизнес остаётся существенным.</a:t>
            </a:r>
          </a:p>
          <a:p>
            <a:pPr indent="355600" algn="just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Предприниматели продолжают адаптироваться к изменяющемуся рынку товаров, услуг, комплектующих, используемых в собственном бизнесе, поиску возможностей использования импортозамещающей продукции и другие варианты.</a:t>
            </a:r>
            <a:endParaRPr lang="ru-RU" sz="1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310454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014698"/>
              </p:ext>
            </p:extLst>
          </p:nvPr>
        </p:nvGraphicFramePr>
        <p:xfrm>
          <a:off x="648000" y="3420000"/>
          <a:ext cx="8640001" cy="19306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69096"/>
                <a:gridCol w="1728192"/>
                <a:gridCol w="1742713"/>
              </a:tblGrid>
              <a:tr h="5545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2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Костромская обл. 2025 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г.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2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Костромская обл. 2024 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г. </a:t>
                      </a:r>
                    </a:p>
                  </a:txBody>
                  <a:tcPr marL="68580" marR="68580" marT="0" marB="0" anchor="ctr"/>
                </a:tc>
              </a:tr>
              <a:tr h="3434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</a:rPr>
                        <a:t>Находятся в режиме постоянной адаптации к новым ограничениям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  <a:endParaRPr lang="ru-RU" sz="16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  <a:endParaRPr lang="ru-RU" sz="16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324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</a:rPr>
                        <a:t>Санкции не затронули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26%</a:t>
                      </a:r>
                      <a:endParaRPr lang="ru-RU" sz="16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28%</a:t>
                      </a:r>
                      <a:endParaRPr lang="ru-RU" sz="16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324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Санкции влияли, но сейчас удалось адаптироваться ко всем изменениям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  <a:endParaRPr lang="ru-RU" sz="16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  <a:endParaRPr lang="ru-RU" sz="16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72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48000" y="540000"/>
            <a:ext cx="8640000" cy="46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32" tIns="45716" rIns="91432" bIns="45716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ДАННЫЕ </a:t>
            </a:r>
            <a:r>
              <a:rPr lang="ru-RU" sz="2000" b="1" dirty="0">
                <a:solidFill>
                  <a:schemeClr val="bg1"/>
                </a:solidFill>
              </a:rPr>
              <a:t>ОПРОСА ПРЕДПРИНИМАТЕЛЕЙ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057456" y="6286527"/>
            <a:ext cx="481848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2" name="Диаграмма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857325"/>
              </p:ext>
            </p:extLst>
          </p:nvPr>
        </p:nvGraphicFramePr>
        <p:xfrm>
          <a:off x="-22207" y="764704"/>
          <a:ext cx="9561511" cy="5749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48000" y="1196752"/>
            <a:ext cx="864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normalizeH="0" baseline="0">
                <a:solidFill>
                  <a:srgbClr val="4472C4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rgbClr val="002060"/>
                </a:solidFill>
                <a:latin typeface="+mj-lt"/>
              </a:rPr>
              <a:t>Основные факторы, сдерживающие развитие бизнеса</a:t>
            </a:r>
          </a:p>
          <a:p>
            <a:pPr algn="ctr">
              <a:defRPr sz="1862" b="0" i="0" u="none" strike="noStrike" kern="1200" spc="0" normalizeH="0" baseline="0">
                <a:solidFill>
                  <a:srgbClr val="4472C4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rgbClr val="002060"/>
                </a:solidFill>
                <a:latin typeface="+mj-lt"/>
              </a:rPr>
              <a:t> (множественный выбор)</a:t>
            </a:r>
          </a:p>
        </p:txBody>
      </p:sp>
    </p:spTree>
    <p:extLst>
      <p:ext uri="{BB962C8B-B14F-4D97-AF65-F5344CB8AC3E}">
        <p14:creationId xmlns:p14="http://schemas.microsoft.com/office/powerpoint/2010/main" val="121547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960" cy="46800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000" b="1" dirty="0">
                <a:solidFill>
                  <a:schemeClr val="bg1"/>
                </a:solidFill>
              </a:rPr>
              <a:t>ДАННЫЕ ОПРОСА ПРЕДПРИНИМАТЕЛЕЙ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310454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48000" y="3960000"/>
            <a:ext cx="8640961" cy="190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55600" algn="just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Основными факторами, сдерживающими развитие бизнеса, по мнению предпринимателей в 2025 г. стала выросшая и предполагаемая к росту налоговая нагрузка. Изменения в Налоговый Кодекс РФ, введённые 5% и 7% НДС для упрощённой системы налогообложения, 22% НДС для общей системы налогообложения (с 01.01.2026 г.) приводят к изменению финансовых результатов для малого бизнеса, росту издержек при получении конечного продукта.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546224"/>
              </p:ext>
            </p:extLst>
          </p:nvPr>
        </p:nvGraphicFramePr>
        <p:xfrm>
          <a:off x="900000" y="1620000"/>
          <a:ext cx="8136833" cy="2252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6968"/>
                <a:gridCol w="2007416"/>
                <a:gridCol w="2112449"/>
              </a:tblGrid>
              <a:tr h="4825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32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Костромская обл. 2025 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г.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2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Костромская обл. 2024 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г. </a:t>
                      </a:r>
                    </a:p>
                  </a:txBody>
                  <a:tcPr marL="68580" marR="68580" marT="0" marB="0" anchor="ctr"/>
                </a:tc>
              </a:tr>
              <a:tr h="290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Выросшая налоговая нагрузка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66%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39%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9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</a:rPr>
                        <a:t>Неопределённость экономической ситуации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59%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54%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6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</a:rPr>
                        <a:t>Рост издержек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50%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54%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8295">
                <a:tc>
                  <a:txBody>
                    <a:bodyPr/>
                    <a:lstStyle/>
                    <a:p>
                      <a:pPr marL="0" marR="0" indent="0" algn="l" defTabSz="91432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effectLst/>
                          <a:latin typeface="+mn-lt"/>
                        </a:rPr>
                        <a:t>Дорогие заёмные средства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45%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46%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Недостаточный внутренний спрос 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41%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43%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just" defTabSz="91432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effectLst/>
                          <a:latin typeface="+mn-lt"/>
                        </a:rPr>
                        <a:t>Дефицит кадров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32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35%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59%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03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960" cy="46800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000" b="1" dirty="0">
                <a:solidFill>
                  <a:schemeClr val="bg1"/>
                </a:solidFill>
              </a:rPr>
              <a:t>ДАННЫЕ ОПРОСА ПРЕДПРИНИМАТЕЛЕЙ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310454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48000" y="1080000"/>
            <a:ext cx="8640961" cy="4855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55600" algn="just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Планомерная работа УФНС России по Костромской области и Управления Роспотребнадзора по Костромской области 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по соблюдению положений Налогового 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кодекса РФ, применению 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контрольно-кассовой техники, 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уходу 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от 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дробления бизнеса 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требуют от бизнеса 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необходимости выстраивания 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более 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чётких 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и затратных норм 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ведения предпринимательской 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деятельности.</a:t>
            </a:r>
          </a:p>
          <a:p>
            <a:pPr indent="355600" algn="just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Неопределённость экономической ситуации, дорогие заёмные средства заставляют предпринимателей с осторожностью относиться к инвестированию бизнеса. Отказ от инвестиций расценивается как осознанная стратегия сохранения и устойчивости бизнеса.</a:t>
            </a:r>
          </a:p>
          <a:p>
            <a:pPr indent="355600" algn="just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Продолжающаяся достаточно жёсткая денежно-кредитная политика государства усложняет доступ к заёмным средствам и предприятия, работающие с прибылью, используют альтернативные источники инвестиционного дохода в виде использования процентов по депозитам.</a:t>
            </a:r>
          </a:p>
          <a:p>
            <a:pPr indent="355600" algn="just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Следует отметить, что планомерно проводимая в Костромской области работа по подготовке кадров даёт свои результаты – проблема дефицита кадров снижается.</a:t>
            </a:r>
            <a:endParaRPr lang="ru-RU" sz="1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40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48000" y="540000"/>
            <a:ext cx="8640000" cy="46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32" tIns="45716" rIns="91432" bIns="45716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ДАННЫЕ </a:t>
            </a:r>
            <a:r>
              <a:rPr lang="ru-RU" sz="2000" b="1" dirty="0">
                <a:solidFill>
                  <a:schemeClr val="bg1"/>
                </a:solidFill>
              </a:rPr>
              <a:t>ОПРОСА ПРЕДПРИНИМАТЕЛЕЙ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057456" y="6286527"/>
            <a:ext cx="481848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2" name="Диаграмма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723785"/>
              </p:ext>
            </p:extLst>
          </p:nvPr>
        </p:nvGraphicFramePr>
        <p:xfrm>
          <a:off x="272480" y="998981"/>
          <a:ext cx="955068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48000" y="1124744"/>
            <a:ext cx="864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 lang="ru-RU" sz="2000" b="0" i="0" u="none" strike="noStrike" kern="1200" spc="0" baseline="0" dirty="0" smtClean="0">
                <a:solidFill>
                  <a:srgbClr val="4472C4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rgbClr val="002060"/>
                </a:solidFill>
                <a:latin typeface="+mj-lt"/>
              </a:rPr>
              <a:t>В каких областях предприниматели сталкивались с административными барьерами? (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множественный выбор)</a:t>
            </a:r>
          </a:p>
        </p:txBody>
      </p:sp>
    </p:spTree>
    <p:extLst>
      <p:ext uri="{BB962C8B-B14F-4D97-AF65-F5344CB8AC3E}">
        <p14:creationId xmlns:p14="http://schemas.microsoft.com/office/powerpoint/2010/main" val="278164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48000" y="540000"/>
            <a:ext cx="8640000" cy="46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32" tIns="45716" rIns="91432" bIns="45716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ДАННЫЕ </a:t>
            </a:r>
            <a:r>
              <a:rPr lang="ru-RU" sz="2000" b="1" dirty="0">
                <a:solidFill>
                  <a:schemeClr val="bg1"/>
                </a:solidFill>
              </a:rPr>
              <a:t>ОПРОСА ПРЕДПРИНИМАТЕЛЕЙ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057456" y="6286527"/>
            <a:ext cx="481848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2" name="Диаграмма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904566"/>
              </p:ext>
            </p:extLst>
          </p:nvPr>
        </p:nvGraphicFramePr>
        <p:xfrm>
          <a:off x="878544" y="1124743"/>
          <a:ext cx="8409456" cy="792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48000" y="1620000"/>
            <a:ext cx="8639999" cy="2270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 defTabSz="914400">
              <a:lnSpc>
                <a:spcPct val="150000"/>
              </a:lnSpc>
              <a:defRPr lang="ru-RU" sz="2000" b="0" i="0" u="none" strike="noStrike" kern="1200" spc="0" baseline="0" dirty="0" smtClean="0">
                <a:solidFill>
                  <a:srgbClr val="4472C4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>
                <a:solidFill>
                  <a:srgbClr val="002060"/>
                </a:solidFill>
              </a:rPr>
              <a:t>Ситуация с административным давлением на бизнес аналогична показателям 2024 года.</a:t>
            </a:r>
          </a:p>
          <a:p>
            <a:pPr indent="355600" algn="just" defTabSz="914400">
              <a:lnSpc>
                <a:spcPct val="150000"/>
              </a:lnSpc>
              <a:defRPr lang="ru-RU" sz="2000" b="0" i="0" u="none" strike="noStrike" kern="1200" spc="0" baseline="0" dirty="0" smtClean="0">
                <a:solidFill>
                  <a:srgbClr val="4472C4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>
                <a:solidFill>
                  <a:srgbClr val="002060"/>
                </a:solidFill>
              </a:rPr>
              <a:t>При этом одним из основных вопросов со стороны предпринимателей остаётся корректность работы системы «Честный знак», применяемой при идентификации маркированных товаров в различных сферах деятельности, а также рост тарифов, сложности в реализации технологического присоединения к сетям ресурсоснабжающих организаций и действия контрольно-надзорных органов.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2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960" cy="46800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ДАННЫЕ </a:t>
            </a:r>
            <a:r>
              <a:rPr lang="ru-RU" sz="2000" b="1" dirty="0">
                <a:solidFill>
                  <a:schemeClr val="bg1"/>
                </a:solidFill>
              </a:rPr>
              <a:t>ОПРОСА ПРЕДПРИНИМАТЕЛЕЙ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310454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 noChangeAspect="1"/>
          </p:cNvGraphicFramePr>
          <p:nvPr>
            <p:extLst/>
          </p:nvPr>
        </p:nvGraphicFramePr>
        <p:xfrm>
          <a:off x="1112420" y="1669850"/>
          <a:ext cx="6880738" cy="3026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169210794"/>
              </p:ext>
            </p:extLst>
          </p:nvPr>
        </p:nvGraphicFramePr>
        <p:xfrm>
          <a:off x="648000" y="2060848"/>
          <a:ext cx="8640000" cy="3636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8000" y="1188000"/>
            <a:ext cx="864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Какие проблемы бизнеса приходилось решать с помощью судебного разбирательства? (множественный выбор)</a:t>
            </a:r>
          </a:p>
        </p:txBody>
      </p:sp>
    </p:spTree>
    <p:extLst>
      <p:ext uri="{BB962C8B-B14F-4D97-AF65-F5344CB8AC3E}">
        <p14:creationId xmlns:p14="http://schemas.microsoft.com/office/powerpoint/2010/main" val="321367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13" y="44624"/>
            <a:ext cx="9906000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960" cy="46800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ДАННЫЕ </a:t>
            </a:r>
            <a:r>
              <a:rPr lang="ru-RU" sz="2000" b="1" dirty="0">
                <a:solidFill>
                  <a:schemeClr val="bg1"/>
                </a:solidFill>
              </a:rPr>
              <a:t>ОПРОСА ПРЕДПРИНИМАТЕЛЕЙ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310454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 noChangeAspect="1"/>
          </p:cNvGraphicFramePr>
          <p:nvPr>
            <p:extLst/>
          </p:nvPr>
        </p:nvGraphicFramePr>
        <p:xfrm>
          <a:off x="1112420" y="1669850"/>
          <a:ext cx="6880738" cy="3026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9630735"/>
              </p:ext>
            </p:extLst>
          </p:nvPr>
        </p:nvGraphicFramePr>
        <p:xfrm>
          <a:off x="632520" y="1854859"/>
          <a:ext cx="8568952" cy="4670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8000" y="1124744"/>
            <a:ext cx="864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+mj-lt"/>
              </a:rPr>
              <a:t>Оцените степень влияния органов власти на формирование благоприятных условий для ведения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бизнеса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367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" y="8352"/>
            <a:ext cx="9906000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960" cy="46800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000" b="1" dirty="0">
                <a:solidFill>
                  <a:schemeClr val="bg1"/>
                </a:solidFill>
              </a:rPr>
              <a:t>ДАННЫЕ ОПРОСА ПРЕДПРИНИМАТЕЛЕЙ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310454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48000" y="1080000"/>
            <a:ext cx="8640961" cy="480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55600" algn="just">
              <a:lnSpc>
                <a:spcPct val="12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Данные опроса показали высокое доверие бизнеса 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к а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дминистрации и исполнительным органам государственной власти Костромской области, которое основывается на следующих принципах их работы:</a:t>
            </a:r>
          </a:p>
          <a:p>
            <a:pPr indent="3556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Губернатор Костромской области лично проводит встречи с представителями 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бизнеса в различных форматах – от посещения предприятий до обсуждения вопросов за «круглым столом» с принятием конкретных решений.</a:t>
            </a:r>
          </a:p>
          <a:p>
            <a:pPr indent="3556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Исполнительные органы власти, заместители губернатора Костромской области взаимодействуют с деловыми сообществами предпринимателей – КРО ООО «Деловая Россия», КРО ООО МСП «Опора России», Союз «Торгово-промышленная палата Костромской области» на постоянной основе.</a:t>
            </a:r>
          </a:p>
          <a:p>
            <a:pPr indent="3556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Инициативы деловых сообществ предпринимателей, аппарата Уполномоченного по защите прав предпринимателей Костромской области, направленные на развитие и поддержку бизнеса в регионе, в обязательном порядке рассматриваются в органах власти и депутатским корпусом различных уровней.</a:t>
            </a:r>
          </a:p>
          <a:p>
            <a:pPr indent="355600" algn="just">
              <a:lnSpc>
                <a:spcPct val="12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Следует отметить, что опрос предпринимателей показал улучшение показателей доверия к муниципальным органам власти и муниципальным законодательным органам. </a:t>
            </a:r>
            <a:endParaRPr lang="ru-RU" sz="1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00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48000" y="540000"/>
            <a:ext cx="8640959" cy="46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32" tIns="45716" rIns="91432" bIns="45716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СОДЕРЖАНИЕ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0002" y="1214419"/>
            <a:ext cx="8970997" cy="553990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marL="0" lvl="1" algn="just">
              <a:lnSpc>
                <a:spcPct val="150000"/>
              </a:lnSpc>
            </a:pPr>
            <a:r>
              <a:rPr lang="ru-RU" sz="2000" dirty="0" smtClean="0">
                <a:latin typeface="Bookman Old Style" pitchFamily="18" charset="0"/>
              </a:rPr>
              <a:t>	</a:t>
            </a:r>
            <a:endParaRPr lang="ru-RU" sz="1600" dirty="0">
              <a:latin typeface="Circe Extra Bold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008142"/>
              </p:ext>
            </p:extLst>
          </p:nvPr>
        </p:nvGraphicFramePr>
        <p:xfrm>
          <a:off x="648000" y="1368000"/>
          <a:ext cx="8604958" cy="3607488"/>
        </p:xfrm>
        <a:graphic>
          <a:graphicData uri="http://schemas.openxmlformats.org/drawingml/2006/table">
            <a:tbl>
              <a:tblPr/>
              <a:tblGrid>
                <a:gridCol w="7833392"/>
                <a:gridCol w="771566"/>
              </a:tblGrid>
              <a:tr h="836864">
                <a:tc>
                  <a:txBody>
                    <a:bodyPr/>
                    <a:lstStyle/>
                    <a:p>
                      <a:pPr marL="0" marR="8890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3. ЗАЩИТА ПРАВ И ЗАКОННЫХ ИНТЕРЕСОВ ПРЕДПРИНИМАТЕЛЕЙ,</a:t>
                      </a:r>
                      <a:r>
                        <a:rPr lang="ru-RU" sz="160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РАБОТА С ОБРАЩЕНИЯМИ</a:t>
                      </a:r>
                      <a:endParaRPr lang="ru-RU" sz="16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88900" indent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88900" indent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8890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3.1. Количественные показатели обращений</a:t>
                      </a: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88900" indent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33-36</a:t>
                      </a:r>
                      <a:endParaRPr lang="ru-RU" sz="16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8890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80340" algn="l"/>
                          <a:tab pos="630555" algn="l"/>
                        </a:tabLst>
                      </a:pPr>
                      <a:r>
                        <a:rPr lang="ru-RU" sz="16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3.2. Основные темы обращений</a:t>
                      </a: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8890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80340" algn="l"/>
                          <a:tab pos="630555" algn="l"/>
                        </a:tabLs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37-42</a:t>
                      </a:r>
                      <a:endParaRPr lang="ru-RU" sz="16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defTabSz="914323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3.3. Примеры успешного рассмотрения обращений</a:t>
                      </a: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23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43-49</a:t>
                      </a: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2402">
                <a:tc>
                  <a:txBody>
                    <a:bodyPr/>
                    <a:lstStyle/>
                    <a:p>
                      <a:pPr marL="0" marR="0" indent="0" algn="just" defTabSz="914323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3.4. </a:t>
                      </a:r>
                      <a:r>
                        <a:rPr lang="ru-RU" sz="16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Системные проблемы бизнеса</a:t>
                      </a: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23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50-62</a:t>
                      </a: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520">
                <a:tc>
                  <a:txBody>
                    <a:bodyPr/>
                    <a:lstStyle/>
                    <a:p>
                      <a:pPr marL="0" marR="0" indent="0" algn="just" defTabSz="914323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3.5. Совершенствование законодательства</a:t>
                      </a:r>
                      <a:endParaRPr lang="ru-RU" sz="1600" kern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23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63-67</a:t>
                      </a: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indent="0" algn="just" defTabSz="914323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4. ВЗАИМОДЕЙСТВИЕ</a:t>
                      </a:r>
                      <a:r>
                        <a:rPr lang="ru-RU" sz="160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С ОРГАНАМИ ВЛАСТИ, ОБЩЕСТВЕННЫМИ ОРГАНИЗАЦИЯМИ</a:t>
                      </a:r>
                      <a:endParaRPr lang="ru-RU" sz="160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23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68-72</a:t>
                      </a: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defTabSz="914323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5. ВЫВОДЫ И ПРЕДЛОЖЕНИЯ</a:t>
                      </a: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23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73-76</a:t>
                      </a: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310454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70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13" y="44624"/>
            <a:ext cx="9906000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960" cy="46800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ДАННЫЕ </a:t>
            </a:r>
            <a:r>
              <a:rPr lang="ru-RU" sz="2000" b="1" dirty="0">
                <a:solidFill>
                  <a:schemeClr val="bg1"/>
                </a:solidFill>
              </a:rPr>
              <a:t>ОПРОСА ПРЕДПРИНИМАТЕЛЕЙ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310454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 noChangeAspect="1"/>
          </p:cNvGraphicFramePr>
          <p:nvPr>
            <p:extLst/>
          </p:nvPr>
        </p:nvGraphicFramePr>
        <p:xfrm>
          <a:off x="1112420" y="1669850"/>
          <a:ext cx="6880738" cy="3026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718564893"/>
              </p:ext>
            </p:extLst>
          </p:nvPr>
        </p:nvGraphicFramePr>
        <p:xfrm>
          <a:off x="648000" y="1988841"/>
          <a:ext cx="8640960" cy="4104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8000" y="1170883"/>
            <a:ext cx="864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+mj-lt"/>
              </a:rPr>
              <a:t>Пользуетесь ли Вы мерами поддержки бизнеса (субсидии, гранты, консультационные услуги, иные), реализуемыми в Костромской области?</a:t>
            </a:r>
          </a:p>
        </p:txBody>
      </p:sp>
    </p:spTree>
    <p:extLst>
      <p:ext uri="{BB962C8B-B14F-4D97-AF65-F5344CB8AC3E}">
        <p14:creationId xmlns:p14="http://schemas.microsoft.com/office/powerpoint/2010/main" val="233667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48000" y="540000"/>
            <a:ext cx="8640000" cy="46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32" tIns="45716" rIns="91432" bIns="45716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ДАННЫЕ </a:t>
            </a:r>
            <a:r>
              <a:rPr lang="ru-RU" sz="2000" b="1" dirty="0">
                <a:solidFill>
                  <a:schemeClr val="bg1"/>
                </a:solidFill>
              </a:rPr>
              <a:t>ОПРОСА ПРЕДПРИНИМАТЕЛЕЙ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057456" y="6286527"/>
            <a:ext cx="481848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2" name="Диаграмма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65149"/>
              </p:ext>
            </p:extLst>
          </p:nvPr>
        </p:nvGraphicFramePr>
        <p:xfrm>
          <a:off x="648000" y="980736"/>
          <a:ext cx="8640000" cy="3816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48000" y="1196752"/>
            <a:ext cx="864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+mj-lt"/>
              </a:rPr>
              <a:t>Если не пользуетесь мерами поддержки,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то 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почему?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48000" y="4680000"/>
            <a:ext cx="8640000" cy="1440000"/>
          </a:xfrm>
          <a:prstGeom prst="rect">
            <a:avLst/>
          </a:prstGeom>
          <a:noFill/>
        </p:spPr>
        <p:txBody>
          <a:bodyPr vert="horz" lIns="91432" tIns="45716" rIns="91432" bIns="45716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55600" algn="just">
              <a:lnSpc>
                <a:spcPct val="150000"/>
              </a:lnSpc>
              <a:defRPr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Данные опроса указывают на недостаточную информированность бизнеса о существующих мерах поддержки как на федеральном, так и на региональном уровне.</a:t>
            </a:r>
          </a:p>
          <a:p>
            <a:pPr indent="355600" algn="just">
              <a:lnSpc>
                <a:spcPct val="150000"/>
              </a:lnSpc>
              <a:defRPr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При этом сложным для предпринимателей остаётся вопрос «вхождения» в меры поддержки и избыточная отчётность по их использованию.</a:t>
            </a:r>
            <a:endParaRPr lang="ru-RU" sz="16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20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960" cy="46800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ВЫВОДЫ ПО ОЦЕНКЕ СОСТОЯНИЯ БИЗНЕСА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8000" y="1620000"/>
            <a:ext cx="8640960" cy="4116760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lvl="0" indent="355600" algn="just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Ситуацию с состоянием и развитием малого и среднего предпринимательства в Костромской области можно охарактеризовать как </a:t>
            </a:r>
            <a:r>
              <a:rPr lang="ru-RU" sz="1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интегрирующуюся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в сложившиеся экономические условия 2025 года.</a:t>
            </a:r>
          </a:p>
          <a:p>
            <a:pPr lvl="0" indent="355600" algn="just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Несмотря на сохранение и даже усиление санкционного давления, жёсткую денежно-кредитную политику Банка России общий тренд на развитие МСП продолжается.</a:t>
            </a:r>
          </a:p>
          <a:p>
            <a:pPr lvl="0" indent="355600" algn="just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Индекс промышленного производства по виду экономической деятельности «Обрабатывающие производства», где в основном и сконцентрировано малое и среднее предпринимательство, составил в 2025 году 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88,1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%. По ряду видов деятельности, отвечающих нуждам государства в современных условиях, произошёл рост. Также, 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по сравнению с прошлым 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годом, выросли налоговые отчисления субъектов МСП в консолидированный бюджет Костромской области (108%).</a:t>
            </a:r>
            <a:r>
              <a:rPr lang="ru-RU" sz="16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310454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7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906000" cy="6858000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48000" y="540000"/>
            <a:ext cx="8640960" cy="46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32" tIns="45716" rIns="91432" bIns="45716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РАБОТА С ОБРАЩЕНИЯМИ. КОЛИЧЕСТВЕННЫЕ ПОКАЗАТЕЛИ ОБРАЩЕНИЙ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0002" y="1214419"/>
            <a:ext cx="8970997" cy="553990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marL="0" lvl="1" algn="just">
              <a:lnSpc>
                <a:spcPct val="150000"/>
              </a:lnSpc>
            </a:pPr>
            <a:r>
              <a:rPr lang="ru-RU" sz="2000" dirty="0" smtClean="0">
                <a:latin typeface="Bookman Old Style" pitchFamily="18" charset="0"/>
              </a:rPr>
              <a:t>	</a:t>
            </a:r>
            <a:endParaRPr lang="ru-RU" sz="1600" dirty="0">
              <a:latin typeface="Circe Extra Bold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310454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098565333"/>
              </p:ext>
            </p:extLst>
          </p:nvPr>
        </p:nvGraphicFramePr>
        <p:xfrm>
          <a:off x="648000" y="1260000"/>
          <a:ext cx="8640000" cy="3588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48000" y="4860000"/>
            <a:ext cx="86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 2025 году наблюдался рост количества жалоб. При этом предприниматели стали чаще обращаться за содействием в защите их прав по исполнению государственных и муниципальных контрактов.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000" cy="46800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КОЛИЧЕСТВЕННЫЕ ПОКАЗАТЕЛИ ОБРАЩЕНИЙ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0000" y="1000110"/>
            <a:ext cx="8970000" cy="339129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endParaRPr lang="ru-RU" sz="1600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016201"/>
              </p:ext>
            </p:extLst>
          </p:nvPr>
        </p:nvGraphicFramePr>
        <p:xfrm>
          <a:off x="1496616" y="1080000"/>
          <a:ext cx="6984776" cy="1676400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2615277"/>
                <a:gridCol w="1625215"/>
                <a:gridCol w="2744284"/>
              </a:tblGrid>
              <a:tr h="267512"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2025 год</a:t>
                      </a:r>
                      <a:endParaRPr lang="ru-RU" sz="16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9060" marR="9906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2024 год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6060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Всего обращений</a:t>
                      </a:r>
                    </a:p>
                  </a:txBody>
                  <a:tcPr marL="99060" marR="9906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95</a:t>
                      </a:r>
                      <a:endParaRPr lang="ru-RU" sz="16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9060" marR="9906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108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606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Жалобы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31</a:t>
                      </a:r>
                      <a:endParaRPr lang="ru-RU" sz="16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9060" marR="9906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99060" marR="9906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606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Заявления, предложения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31</a:t>
                      </a:r>
                      <a:endParaRPr lang="ru-RU" sz="16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9060" marR="9906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29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606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Устные обращения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33</a:t>
                      </a:r>
                      <a:endParaRPr lang="ru-RU" sz="16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9060" marR="9906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63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48000" y="2772000"/>
            <a:ext cx="8640000" cy="341631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indent="355600" algn="just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В 2025 году на рассмотрение поступило 95 устных и письменных обращений, из них:</a:t>
            </a:r>
          </a:p>
          <a:p>
            <a:pPr indent="177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жалоб о восстановлении нарушенных прав предпринимателей – 31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;</a:t>
            </a:r>
            <a:endParaRPr lang="ru-RU" sz="16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indent="177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заявлений и предложений (устных и письменных) о содействии в реализации своих прав -  64.</a:t>
            </a:r>
          </a:p>
          <a:p>
            <a:pPr indent="355600"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По состоянию на 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31.12.2025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года из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31  жалобы:</a:t>
            </a:r>
            <a:endParaRPr lang="ru-RU" sz="1600" dirty="0">
              <a:solidFill>
                <a:srgbClr val="002060"/>
              </a:solidFill>
              <a:cs typeface="Times New Roman" pitchFamily="18" charset="0"/>
            </a:endParaRPr>
          </a:p>
          <a:p>
            <a:pPr indent="177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работа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завершена по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23 жалобам (74%) (по всем жалобам права восстановлены);</a:t>
            </a:r>
            <a:endParaRPr lang="ru-RU" sz="1600" dirty="0">
              <a:solidFill>
                <a:srgbClr val="002060"/>
              </a:solidFill>
              <a:cs typeface="Times New Roman" pitchFamily="18" charset="0"/>
            </a:endParaRPr>
          </a:p>
          <a:p>
            <a:pPr indent="177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на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контроле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8 жалоб (26%).</a:t>
            </a:r>
            <a:endParaRPr lang="ru-RU" sz="1600" dirty="0">
              <a:solidFill>
                <a:srgbClr val="002060"/>
              </a:solidFill>
              <a:cs typeface="Times New Roman" pitchFamily="18" charset="0"/>
            </a:endParaRPr>
          </a:p>
          <a:p>
            <a:pPr indent="355600" algn="just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По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всем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обращениям оказано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содействие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в реализации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прав предпринимателей, проведены консультации во взаимодействии с федеральными, региональными и муниципальными органами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власти, правоохранительными органами.</a:t>
            </a:r>
            <a:endParaRPr lang="ru-RU" sz="16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310454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9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000" cy="46800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СОСТАВ ЗАЯВИТЕЛЕЙ ПО ОТРАСЛЯМ ЭКОНОМИКИ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80000" y="720000"/>
            <a:ext cx="8970000" cy="2137496"/>
          </a:xfrm>
          <a:prstGeom prst="roundRect">
            <a:avLst>
              <a:gd name="adj" fmla="val 17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 sz="1600" b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310454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23910" y="857232"/>
            <a:ext cx="850112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 smtClean="0"/>
          </a:p>
          <a:p>
            <a:pPr>
              <a:lnSpc>
                <a:spcPct val="15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079777974"/>
              </p:ext>
            </p:extLst>
          </p:nvPr>
        </p:nvGraphicFramePr>
        <p:xfrm>
          <a:off x="648000" y="1008000"/>
          <a:ext cx="8640000" cy="5277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4000" y="1080000"/>
            <a:ext cx="5553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 2025 году в 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аппарат Уполномоченного 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обращались предприниматели из следующих отраслей экономики: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9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000" cy="46800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ТЕМАТИКА ОБРАЩЕНИЙ  </a:t>
            </a:r>
            <a:endParaRPr lang="ru-RU" sz="2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80000" y="720000"/>
            <a:ext cx="8970000" cy="2137496"/>
          </a:xfrm>
          <a:prstGeom prst="roundRect">
            <a:avLst>
              <a:gd name="adj" fmla="val 17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 sz="1600" b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310454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23910" y="857232"/>
            <a:ext cx="850112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 smtClean="0"/>
          </a:p>
          <a:p>
            <a:pPr>
              <a:lnSpc>
                <a:spcPct val="15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26733666"/>
              </p:ext>
            </p:extLst>
          </p:nvPr>
        </p:nvGraphicFramePr>
        <p:xfrm>
          <a:off x="648000" y="1260000"/>
          <a:ext cx="8640000" cy="5193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5726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959" cy="468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ОСНОВНЫЕ ТЕМЫ ОБРАЩЕНИЙ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16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8000" y="1080000"/>
            <a:ext cx="8640959" cy="5230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>
              <a:lnSpc>
                <a:spcPct val="140000"/>
              </a:lnSpc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ЗАДОЛЖЕННОСТЬ ПО ГОСУДАРСТВЕННЫМ И МУНИЦИПАЛЬНЫМ КОНТРАКТАМ</a:t>
            </a:r>
          </a:p>
          <a:p>
            <a:pPr indent="355600" algn="just">
              <a:lnSpc>
                <a:spcPct val="14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В 2025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году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возросла актуальность вопроса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просроченной кредиторской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задолженности перед предпринимателями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по государственным и муниципальным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контрактам. Поступило 20 жалоб на общую сумму 43,8 млн. рублей.</a:t>
            </a:r>
          </a:p>
          <a:p>
            <a:pPr indent="355600" algn="just">
              <a:lnSpc>
                <a:spcPct val="14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Наибольшее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число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жалоб (16 шт.) пришлось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на учреждения здравоохранения Костромской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области. </a:t>
            </a:r>
          </a:p>
          <a:p>
            <a:pPr indent="355600" algn="just">
              <a:lnSpc>
                <a:spcPct val="140000"/>
              </a:lnSpc>
            </a:pP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В рамках рассмотрения обращений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предпринимались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следующие меры:</a:t>
            </a:r>
          </a:p>
          <a:p>
            <a:pPr indent="355600" algn="just">
              <a:lnSpc>
                <a:spcPct val="140000"/>
              </a:lnSpc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направление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требований о необходимости погашения задолженностей в адрес должников и их учредителей;</a:t>
            </a:r>
          </a:p>
          <a:p>
            <a:pPr indent="355600" algn="just">
              <a:lnSpc>
                <a:spcPct val="140000"/>
              </a:lnSpc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взаимодействие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с прокуратурой Костромской области при работе с заявителями;</a:t>
            </a:r>
          </a:p>
          <a:p>
            <a:pPr indent="355600" algn="just">
              <a:lnSpc>
                <a:spcPct val="140000"/>
              </a:lnSpc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рассмотрение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вопросов задолженности на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заседаниях рабочей группы при первом заместителе губернатора Костромской области. </a:t>
            </a:r>
            <a:endParaRPr lang="ru-RU" sz="1600" dirty="0">
              <a:solidFill>
                <a:srgbClr val="002060"/>
              </a:solidFill>
              <a:cs typeface="Times New Roman" pitchFamily="18" charset="0"/>
            </a:endParaRPr>
          </a:p>
          <a:p>
            <a:pPr indent="355600" algn="just">
              <a:lnSpc>
                <a:spcPct val="14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При этом, на конец 2025 года в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работе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аппарата Уполномоченного оставалось на контроле 5 жалоб по просроченной кредиторской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задолженности по государственным и муниципальным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контрактам, чего не отмечалось в предыдущие годы. </a:t>
            </a:r>
            <a:endParaRPr lang="ru-RU" sz="1600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94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960" cy="468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ОСНОВНЫЕ ТЕМЫ ОБРАЩЕНИЙ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16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8960" y="1080000"/>
            <a:ext cx="8640000" cy="4886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>
              <a:lnSpc>
                <a:spcPct val="140000"/>
              </a:lnSpc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ВОПРОСЫ В СФЕРЕ ИМУЩЕСТВЕННЫХ И ЗЕМЕЛЬНЫХ ОТНОШЕНИЙ</a:t>
            </a:r>
          </a:p>
          <a:p>
            <a:pPr indent="355600" algn="just">
              <a:lnSpc>
                <a:spcPct val="14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Предприниматели в течение  2025 года обращались с вопросами, связанными с:</a:t>
            </a:r>
          </a:p>
          <a:p>
            <a:pPr indent="355600" algn="just">
              <a:lnSpc>
                <a:spcPct val="140000"/>
              </a:lnSpc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отказами в пролонгации и перезаключения договоров аренды недвижимого имущества - 6;</a:t>
            </a:r>
          </a:p>
          <a:p>
            <a:pPr indent="355600" algn="just">
              <a:lnSpc>
                <a:spcPct val="140000"/>
              </a:lnSpc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обоснованностью отказов в выдаче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генерального плана застройки земельного участка, изменения статуса и регистрации земельных участков – 4;</a:t>
            </a:r>
            <a:endParaRPr lang="ru-RU" sz="1600" dirty="0">
              <a:solidFill>
                <a:srgbClr val="002060"/>
              </a:solidFill>
              <a:cs typeface="Times New Roman" pitchFamily="18" charset="0"/>
            </a:endParaRPr>
          </a:p>
          <a:p>
            <a:pPr indent="355600" algn="just">
              <a:lnSpc>
                <a:spcPct val="140000"/>
              </a:lnSpc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продления договоров аренды объектов нестационарной торговли – 3;</a:t>
            </a:r>
            <a:endParaRPr lang="ru-RU" sz="1600" dirty="0">
              <a:solidFill>
                <a:srgbClr val="002060"/>
              </a:solidFill>
              <a:cs typeface="Times New Roman" pitchFamily="18" charset="0"/>
            </a:endParaRPr>
          </a:p>
          <a:p>
            <a:pPr indent="355600" algn="just">
              <a:lnSpc>
                <a:spcPct val="140000"/>
              </a:lnSpc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одностороннего изменения условий арендного договора – 1.</a:t>
            </a:r>
          </a:p>
          <a:p>
            <a:pPr algn="just">
              <a:lnSpc>
                <a:spcPct val="140000"/>
              </a:lnSpc>
            </a:pPr>
            <a:endParaRPr lang="ru-RU" sz="16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ctr">
              <a:lnSpc>
                <a:spcPct val="140000"/>
              </a:lnSpc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ВОПРОСЫ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НАЛОГОВОГО ПРАВА</a:t>
            </a:r>
          </a:p>
          <a:p>
            <a:pPr indent="355600" algn="just">
              <a:lnSpc>
                <a:spcPct val="14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Предприниматели в течение  2025 года обращались с вопросами, связанными с:</a:t>
            </a:r>
            <a:endParaRPr lang="ru-RU" sz="1600" b="1" dirty="0" smtClean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  <a:p>
            <a:pPr indent="355600" algn="just">
              <a:lnSpc>
                <a:spcPct val="140000"/>
              </a:lnSpc>
              <a:buFontTx/>
              <a:buChar char="-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неправомерными требованиями налоговых органов – 2;</a:t>
            </a:r>
          </a:p>
          <a:p>
            <a:pPr indent="355600" algn="just">
              <a:lnSpc>
                <a:spcPct val="140000"/>
              </a:lnSpc>
              <a:buFontTx/>
              <a:buChar char="-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административным давлением со стороны сотрудников УФНС – 1;</a:t>
            </a:r>
          </a:p>
          <a:p>
            <a:pPr indent="355600" algn="just">
              <a:lnSpc>
                <a:spcPct val="140000"/>
              </a:lnSpc>
              <a:buFontTx/>
              <a:buChar char="-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проверками налоговых органов – 2;</a:t>
            </a:r>
          </a:p>
          <a:p>
            <a:pPr indent="355600" algn="just">
              <a:lnSpc>
                <a:spcPct val="140000"/>
              </a:lnSpc>
              <a:buFontTx/>
              <a:buChar char="-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корректностью работы программного обеспечения онлайн-касс – 2.</a:t>
            </a:r>
            <a:endParaRPr lang="ru-RU" sz="1600" dirty="0">
              <a:solidFill>
                <a:srgbClr val="00B05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04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960" cy="468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ОСНОВНЫЕ ТЕМЫ ОБРАЩЕНИЙ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088657" y="6237312"/>
            <a:ext cx="41041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8000" y="1620000"/>
            <a:ext cx="8640960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ОБРАЩЕНИЯ ПРЕДПРИНИМАТЕЛЕЙ ПО СОВЕРШЕНСТВОВАНИЮ ЗАКОНОДАТЕЛЬСТВА</a:t>
            </a:r>
          </a:p>
          <a:p>
            <a:pPr indent="355600" algn="just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В 2025 году на основании обращений предпринимателей совместно с деловыми сообществами предпринимателей проработан ряд предложений, направленных на совершенствование действующего законодательства в сфере МСП.</a:t>
            </a:r>
          </a:p>
          <a:p>
            <a:pPr indent="355600" algn="just">
              <a:lnSpc>
                <a:spcPct val="150000"/>
              </a:lnSpc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п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рименение «Адвокатской монополии», запрещающей лицам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без статуса адвоката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осуществлять судебное представительство;</a:t>
            </a:r>
          </a:p>
          <a:p>
            <a:pPr indent="355600" algn="just">
              <a:lnSpc>
                <a:spcPct val="150000"/>
              </a:lnSpc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и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зменение кадастровой стоимости объектов недвижимости и изменение налоговой базы по налогу на имущество организаций;</a:t>
            </a:r>
          </a:p>
          <a:p>
            <a:pPr indent="355600" algn="just">
              <a:lnSpc>
                <a:spcPct val="150000"/>
              </a:lnSpc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внесение изменений в Налоговый кодекс Российской Федерации в части применения ставки НДС для предпринимателей, находящихся на упрощённой системе налогообложения;</a:t>
            </a:r>
          </a:p>
          <a:p>
            <a:pPr indent="355600" algn="just">
              <a:lnSpc>
                <a:spcPct val="150000"/>
              </a:lnSpc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введение этапов маркировки товаров лёгкой промышленности.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65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48000" y="540000"/>
            <a:ext cx="8640960" cy="46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32" tIns="45716" rIns="91432" bIns="45716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ea typeface="Calibri"/>
                <a:cs typeface="Times New Roman"/>
              </a:rPr>
              <a:t>ПРАВОВАЯ ОСНОВА ДЕЯТЕЛЬНОСТИ УПОЛНОМОЧЕННОГО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0002" y="1214419"/>
            <a:ext cx="8970997" cy="553990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marL="0" lvl="1" algn="just">
              <a:lnSpc>
                <a:spcPct val="150000"/>
              </a:lnSpc>
            </a:pPr>
            <a:r>
              <a:rPr lang="ru-RU" sz="2000" dirty="0" smtClean="0">
                <a:latin typeface="Bookman Old Style" pitchFamily="18" charset="0"/>
              </a:rPr>
              <a:t>	</a:t>
            </a:r>
            <a:endParaRPr lang="ru-RU" sz="1600" dirty="0">
              <a:latin typeface="Circe Extra 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8000" y="1620000"/>
            <a:ext cx="8640961" cy="3785644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indent="355600" algn="just">
              <a:lnSpc>
                <a:spcPct val="150000"/>
              </a:lnSpc>
              <a:buNone/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Уполномоченный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по защите прав предпринимателей в Костромской области осуществляет свою деятельность в соответствии с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:</a:t>
            </a:r>
            <a:endParaRPr lang="ru-RU" sz="1600" dirty="0">
              <a:solidFill>
                <a:srgbClr val="002060"/>
              </a:solidFill>
              <a:cs typeface="Times New Roman" pitchFamily="18" charset="0"/>
            </a:endParaRPr>
          </a:p>
          <a:p>
            <a:pPr indent="355600" algn="just">
              <a:lnSpc>
                <a:spcPct val="150000"/>
              </a:lnSpc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Федеральным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законом от 7 мая 2013 года № 78-ФЗ  «Об уполномоченных по защите прав предпринимателей в Российской Федерации»;</a:t>
            </a:r>
          </a:p>
          <a:p>
            <a:pPr indent="355600" algn="just">
              <a:lnSpc>
                <a:spcPct val="150000"/>
              </a:lnSpc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Законом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Костромской области от 20 июня 2013 года № 372-5-ЗКО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«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Об Уполномоченном по защите прав предпринимателей в Костромской области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»;</a:t>
            </a:r>
          </a:p>
          <a:p>
            <a:pPr indent="355600" algn="just">
              <a:lnSpc>
                <a:spcPct val="150000"/>
              </a:lnSpc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Федеральными законами и Законами Костромской области;</a:t>
            </a:r>
          </a:p>
          <a:p>
            <a:pPr indent="355600" algn="just">
              <a:lnSpc>
                <a:spcPct val="150000"/>
              </a:lnSpc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иными федеральными и региональными нормативными правовыми актами.</a:t>
            </a:r>
            <a:endParaRPr lang="ru-RU" sz="1600" dirty="0">
              <a:solidFill>
                <a:srgbClr val="002060"/>
              </a:solidFill>
              <a:cs typeface="Times New Roman" pitchFamily="18" charset="0"/>
            </a:endParaRPr>
          </a:p>
          <a:p>
            <a:pPr indent="355600" algn="just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19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января 2015 года создан государственный орган - аппарат Уполномоченного по защите прав предпринимателей в Костромской области.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310454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76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905999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960" cy="468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ОСНОВНЫЕ ТЕМЫ ОБРАЩЕНИЙ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088657" y="6237312"/>
            <a:ext cx="41041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8000" y="1152000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  <a:cs typeface="Times New Roman" pitchFamily="18" charset="0"/>
              </a:rPr>
              <a:t>КОНТРОЛЬНО-НАДЗОРНАЯ ДЕЯТЕЛЬНОСТЬ</a:t>
            </a:r>
          </a:p>
          <a:p>
            <a:pPr indent="457200" algn="ctr">
              <a:lnSpc>
                <a:spcPct val="150000"/>
              </a:lnSpc>
            </a:pPr>
            <a:endParaRPr lang="ru-RU" sz="1600" b="1" dirty="0" smtClean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  <a:p>
            <a:pPr indent="457200" algn="ctr">
              <a:lnSpc>
                <a:spcPct val="150000"/>
              </a:lnSpc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Количество проведённых проверок в отношении субъектов МСП </a:t>
            </a:r>
          </a:p>
          <a:p>
            <a:pPr indent="457200" algn="ctr">
              <a:lnSpc>
                <a:spcPct val="150000"/>
              </a:lnSpc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(по данным прокуратуры Костромской области)</a:t>
            </a:r>
          </a:p>
          <a:p>
            <a:pPr indent="457200" algn="ctr">
              <a:lnSpc>
                <a:spcPct val="150000"/>
              </a:lnSpc>
            </a:pPr>
            <a:endParaRPr lang="ru-RU" sz="1600" dirty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  <a:p>
            <a:pPr indent="457200" algn="ctr">
              <a:lnSpc>
                <a:spcPct val="150000"/>
              </a:lnSpc>
            </a:pPr>
            <a:endParaRPr lang="ru-RU" sz="1600" dirty="0" smtClean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  <a:p>
            <a:pPr indent="457200" algn="ctr">
              <a:lnSpc>
                <a:spcPct val="150000"/>
              </a:lnSpc>
            </a:pPr>
            <a:endParaRPr lang="ru-RU" sz="1600" dirty="0" smtClean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  <a:p>
            <a:pPr indent="457200" algn="ctr">
              <a:lnSpc>
                <a:spcPct val="150000"/>
              </a:lnSpc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Количество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отклонённых проверок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в отношении субъектов МСП 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  <a:p>
            <a:pPr indent="457200" algn="ctr">
              <a:lnSpc>
                <a:spcPct val="150000"/>
              </a:lnSpc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(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по данным прокуратуры Костромской области)</a:t>
            </a:r>
          </a:p>
          <a:p>
            <a:pPr indent="457200" algn="ctr">
              <a:lnSpc>
                <a:spcPct val="150000"/>
              </a:lnSpc>
            </a:pPr>
            <a:endParaRPr lang="ru-RU" sz="1600" dirty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387028"/>
              </p:ext>
            </p:extLst>
          </p:nvPr>
        </p:nvGraphicFramePr>
        <p:xfrm>
          <a:off x="1640632" y="2340000"/>
          <a:ext cx="66039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1333"/>
                <a:gridCol w="2201333"/>
                <a:gridCol w="2201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Проверки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 г.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Плановые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113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Внеплановые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79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048009"/>
              </p:ext>
            </p:extLst>
          </p:nvPr>
        </p:nvGraphicFramePr>
        <p:xfrm>
          <a:off x="1640632" y="4176000"/>
          <a:ext cx="6603999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1333"/>
                <a:gridCol w="2201333"/>
                <a:gridCol w="2201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Отклонённые проверки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 г.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Плановые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Внеплановые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799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959" cy="468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ОСНОВНЫЕ ТЕМЫ ОБРАЩЕНИЙ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16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8000" y="1080000"/>
            <a:ext cx="8640959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  <a:cs typeface="Times New Roman" pitchFamily="18" charset="0"/>
              </a:rPr>
              <a:t>КОНТРОЛЬНО-НАДЗОРНАЯ 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ДЕЯТЕЛЬНОСТЬ</a:t>
            </a:r>
          </a:p>
          <a:p>
            <a:pPr indent="355600" algn="just">
              <a:lnSpc>
                <a:spcPct val="150000"/>
              </a:lnSpc>
            </a:pPr>
            <a:r>
              <a:rPr lang="ru-RU" sz="1600" spc="-20" dirty="0" smtClean="0">
                <a:solidFill>
                  <a:srgbClr val="002060"/>
                </a:solidFill>
                <a:cs typeface="Times New Roman" pitchFamily="18" charset="0"/>
              </a:rPr>
              <a:t>В 2025 </a:t>
            </a:r>
            <a:r>
              <a:rPr lang="ru-RU" sz="1600" spc="-20" dirty="0">
                <a:solidFill>
                  <a:srgbClr val="002060"/>
                </a:solidFill>
                <a:cs typeface="Times New Roman" pitchFamily="18" charset="0"/>
              </a:rPr>
              <a:t>году </a:t>
            </a:r>
            <a:r>
              <a:rPr lang="ru-RU" sz="1600" spc="-20" dirty="0" smtClean="0">
                <a:solidFill>
                  <a:srgbClr val="002060"/>
                </a:solidFill>
                <a:cs typeface="Times New Roman" pitchFamily="18" charset="0"/>
              </a:rPr>
              <a:t>продолжал действовать мораторий на проведение плановых и внеплановых проверок в отношении субъектов МСП, за исключением случаев, отражённых в </a:t>
            </a:r>
            <a:r>
              <a:rPr lang="ru-RU" sz="1600" spc="-20" dirty="0">
                <a:solidFill>
                  <a:srgbClr val="002060"/>
                </a:solidFill>
                <a:cs typeface="Times New Roman" pitchFamily="18" charset="0"/>
              </a:rPr>
              <a:t>Постановлении Правительства РФ от 10 марта 2022 г. №336 «Об особенностях организации и осуществления государственного контроля (надзора), муниципального контроля» (</a:t>
            </a:r>
            <a:r>
              <a:rPr lang="ru-RU" sz="1600" spc="-20" dirty="0" smtClean="0">
                <a:solidFill>
                  <a:srgbClr val="002060"/>
                </a:solidFill>
                <a:cs typeface="Times New Roman" pitchFamily="18" charset="0"/>
              </a:rPr>
              <a:t>угроза жизни и вреда здоровью, угроза обороне страны, угроза возникновения чрезвычайных ситуаций и т.п.).</a:t>
            </a:r>
          </a:p>
          <a:p>
            <a:pPr indent="355600" algn="just">
              <a:lnSpc>
                <a:spcPct val="150000"/>
              </a:lnSpc>
              <a:spcAft>
                <a:spcPts val="600"/>
              </a:spcAft>
            </a:pPr>
            <a:r>
              <a:rPr lang="ru-RU" sz="1600" spc="-20" dirty="0" smtClean="0">
                <a:solidFill>
                  <a:srgbClr val="002060"/>
                </a:solidFill>
                <a:cs typeface="Times New Roman" pitchFamily="18" charset="0"/>
              </a:rPr>
              <a:t>Прокуратурой Костромской области и исполнительными органами власти проведена большая работа по приведению в соответствие с законодательством положений о государственном контроле (надзоре) и муниципальном контроле в регионе, в том числе связанных с риск-ориентированным подходом к проведению проверок.</a:t>
            </a:r>
          </a:p>
          <a:p>
            <a:pPr indent="355600" algn="just">
              <a:lnSpc>
                <a:spcPct val="150000"/>
              </a:lnSpc>
              <a:spcAft>
                <a:spcPts val="600"/>
              </a:spcAft>
            </a:pPr>
            <a:r>
              <a:rPr lang="ru-RU" sz="1600" spc="-20" dirty="0" smtClean="0">
                <a:solidFill>
                  <a:srgbClr val="002060"/>
                </a:solidFill>
                <a:cs typeface="Times New Roman" pitchFamily="18" charset="0"/>
              </a:rPr>
              <a:t>Решением заседания Общественного совета по защите малого и среднего бизнеса при прокуратуре Костромской области органам, осуществляющим федеральный государственный контроль (надзор), рекомендовано:</a:t>
            </a:r>
          </a:p>
        </p:txBody>
      </p:sp>
    </p:spTree>
    <p:extLst>
      <p:ext uri="{BB962C8B-B14F-4D97-AF65-F5344CB8AC3E}">
        <p14:creationId xmlns:p14="http://schemas.microsoft.com/office/powerpoint/2010/main" val="273411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959" cy="468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ОСНОВНЫЕ ТЕМЫ ОБРАЩЕНИЙ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16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8000" y="1080000"/>
            <a:ext cx="8640959" cy="5086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  <a:cs typeface="Times New Roman" pitchFamily="18" charset="0"/>
              </a:rPr>
              <a:t>КОНТРОЛЬНО-НАДЗОРНАЯ 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ДЕЯТЕЛЬНОСТЬ</a:t>
            </a:r>
          </a:p>
          <a:p>
            <a:pPr indent="355600" algn="just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ru-RU" sz="1600" spc="-20" dirty="0" smtClean="0">
                <a:solidFill>
                  <a:srgbClr val="002060"/>
                </a:solidFill>
                <a:cs typeface="Times New Roman" pitchFamily="18" charset="0"/>
              </a:rPr>
              <a:t>осуществлять </a:t>
            </a:r>
            <a:r>
              <a:rPr lang="ru-RU" sz="1600" spc="-20" dirty="0">
                <a:solidFill>
                  <a:srgbClr val="002060"/>
                </a:solidFill>
                <a:cs typeface="Times New Roman" pitchFamily="18" charset="0"/>
              </a:rPr>
              <a:t>взаимодействие с органами исполнительной власти Костромской области </a:t>
            </a:r>
            <a:r>
              <a:rPr lang="ru-RU" sz="1600" spc="-20" dirty="0" smtClean="0">
                <a:solidFill>
                  <a:srgbClr val="002060"/>
                </a:solidFill>
                <a:cs typeface="Times New Roman" pitchFamily="18" charset="0"/>
              </a:rPr>
              <a:t>путём </a:t>
            </a:r>
            <a:r>
              <a:rPr lang="ru-RU" sz="1600" spc="-20" dirty="0">
                <a:solidFill>
                  <a:srgbClr val="002060"/>
                </a:solidFill>
                <a:cs typeface="Times New Roman" pitchFamily="18" charset="0"/>
              </a:rPr>
              <a:t>обмена необходимой информацией по вопросам осуществления контрольной (надзорной) деятельности;</a:t>
            </a:r>
          </a:p>
          <a:p>
            <a:pPr indent="355600" algn="just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ru-RU" sz="1600" spc="-20" dirty="0">
                <a:solidFill>
                  <a:srgbClr val="002060"/>
                </a:solidFill>
                <a:cs typeface="Times New Roman" pitchFamily="18" charset="0"/>
              </a:rPr>
              <a:t>принять к сведению и применять в своей деятельности исполнение показателей рейтинга инвестиционного климата Костромской области в соответствии с методикой расчета национального рейтинга.</a:t>
            </a:r>
          </a:p>
          <a:p>
            <a:pPr indent="355600" algn="just">
              <a:lnSpc>
                <a:spcPct val="150000"/>
              </a:lnSpc>
              <a:spcAft>
                <a:spcPts val="600"/>
              </a:spcAft>
            </a:pPr>
            <a:r>
              <a:rPr lang="ru-RU" sz="1600" spc="-20" dirty="0">
                <a:solidFill>
                  <a:srgbClr val="002060"/>
                </a:solidFill>
                <a:cs typeface="Times New Roman" pitchFamily="18" charset="0"/>
              </a:rPr>
              <a:t>Результатом стало снижение количества обращений предпринимателей на действия контрольно-надзорных органов в течение 2022 – 2025 гг.  Заявления в основном связаны с проверками УФНС России по Костромской области, не подпадающими под ограничения Постановления Правительства РФ от 10 марта 2022 г. № 336.</a:t>
            </a:r>
          </a:p>
          <a:p>
            <a:pPr indent="355600" algn="just">
              <a:lnSpc>
                <a:spcPct val="150000"/>
              </a:lnSpc>
              <a:spcAft>
                <a:spcPts val="600"/>
              </a:spcAft>
            </a:pPr>
            <a:r>
              <a:rPr lang="ru-RU" sz="1600" spc="-20" dirty="0">
                <a:solidFill>
                  <a:srgbClr val="002060"/>
                </a:solidFill>
                <a:cs typeface="Times New Roman" pitchFamily="18" charset="0"/>
              </a:rPr>
              <a:t>Все контрольно-надзорные органы увеличили количество профилактических мероприятий в рамках своих полномочий, не влекущих применение административных наказаний.</a:t>
            </a:r>
          </a:p>
        </p:txBody>
      </p:sp>
    </p:spTree>
    <p:extLst>
      <p:ext uri="{BB962C8B-B14F-4D97-AF65-F5344CB8AC3E}">
        <p14:creationId xmlns:p14="http://schemas.microsoft.com/office/powerpoint/2010/main" val="272366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000" cy="46800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ПРИМЕРЫ УСПЕШНОГО РАССМОТРЕНИЯ ОБРАЩЕНИЙ</a:t>
            </a:r>
            <a:endParaRPr lang="ru-RU" sz="2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80000" y="720000"/>
            <a:ext cx="8970000" cy="2137496"/>
          </a:xfrm>
          <a:prstGeom prst="roundRect">
            <a:avLst>
              <a:gd name="adj" fmla="val 17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 sz="1600" b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310454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8000" y="1080000"/>
            <a:ext cx="8640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55600" algn="just"/>
            <a:r>
              <a:rPr lang="ru-RU" sz="16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ЗАЯВИТЕЛИ</a:t>
            </a:r>
            <a:endParaRPr lang="ru-RU" sz="1600" b="1" dirty="0">
              <a:solidFill>
                <a:srgbClr val="00B0F0"/>
              </a:solidFill>
              <a:cs typeface="Times New Roman" panose="02020603050405020304" pitchFamily="18" charset="0"/>
            </a:endParaRPr>
          </a:p>
          <a:p>
            <a:pPr indent="355600" algn="just"/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Совет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арендаторов Торговых рядов г.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Костромы (коллективное обращение предпринимателей).</a:t>
            </a:r>
          </a:p>
          <a:p>
            <a:pPr indent="355600" algn="just"/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indent="355600" algn="just"/>
            <a:r>
              <a:rPr lang="ru-RU" sz="16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ПРОБЛЕМА</a:t>
            </a:r>
            <a:endParaRPr lang="ru-RU" sz="1600" dirty="0" smtClean="0">
              <a:solidFill>
                <a:srgbClr val="00B0F0"/>
              </a:solidFill>
              <a:cs typeface="Times New Roman" pitchFamily="18" charset="0"/>
            </a:endParaRPr>
          </a:p>
          <a:p>
            <a:pPr indent="355600" algn="just"/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Отказ в возможности заключения охранно-арендных договоров на новый срок без проведения торгов в случае добросовестного выполнения арендаторами всех условий, оговоренных в договоре.</a:t>
            </a:r>
          </a:p>
          <a:p>
            <a:pPr indent="355600" algn="just"/>
            <a:endParaRPr lang="ru-RU" sz="1600" dirty="0" smtClean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  <a:p>
            <a:pPr indent="355600" algn="just"/>
            <a:r>
              <a:rPr lang="ru-RU" sz="16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РАССМОТРЕНИЕ</a:t>
            </a:r>
          </a:p>
          <a:p>
            <a:pPr indent="355600" algn="just"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Уполномоченным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по защите прав предпринимателей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проведены согласительные совещания в Департаменте земельных и имущественных отношений Костромской области, ОГБУ «Наследие».</a:t>
            </a:r>
          </a:p>
          <a:p>
            <a:pPr indent="355600" algn="just"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Предпринимателям оказана юридическая поддержка и сопровождение выработанной позиции в суде.</a:t>
            </a:r>
          </a:p>
          <a:p>
            <a:pPr indent="355600" algn="just"/>
            <a:endParaRPr lang="ru-RU" sz="1600" b="1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indent="355600" algn="just"/>
            <a:r>
              <a:rPr lang="ru-RU" sz="16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РЕЗУЛЬТАТ</a:t>
            </a:r>
          </a:p>
          <a:p>
            <a:pPr indent="355600" algn="just"/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Решениями Арбитражного суда Костромской области позиция предпринимателей и Уполномоченного по защите прав предпринимателей в Костромской области подтверждена, права заявителей и других предпринимателей восстановлены.</a:t>
            </a:r>
          </a:p>
        </p:txBody>
      </p:sp>
    </p:spTree>
    <p:extLst>
      <p:ext uri="{BB962C8B-B14F-4D97-AF65-F5344CB8AC3E}">
        <p14:creationId xmlns:p14="http://schemas.microsoft.com/office/powerpoint/2010/main" val="29170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31999" cy="6876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000" cy="46800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ПРИМЕРЫ УСПЕШНОГО РАССМОТРЕНИЯ ОБРАЩЕНИЙ</a:t>
            </a:r>
            <a:endParaRPr lang="ru-RU" sz="2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80000" y="720000"/>
            <a:ext cx="8970000" cy="2137496"/>
          </a:xfrm>
          <a:prstGeom prst="roundRect">
            <a:avLst>
              <a:gd name="adj" fmla="val 17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 sz="1600" b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310454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8000" y="1080000"/>
            <a:ext cx="8640000" cy="485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55600" algn="just">
              <a:lnSpc>
                <a:spcPct val="90000"/>
              </a:lnSpc>
              <a:spcAft>
                <a:spcPts val="600"/>
              </a:spcAft>
            </a:pPr>
            <a:r>
              <a:rPr lang="ru-RU" sz="16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ЗАЯВИТЕЛЬ</a:t>
            </a:r>
          </a:p>
          <a:p>
            <a:pPr indent="355600" algn="just">
              <a:lnSpc>
                <a:spcPct val="90000"/>
              </a:lnSpc>
              <a:spcAft>
                <a:spcPts val="600"/>
              </a:spcAft>
            </a:pP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ООО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«ККТ», г. Кострома.</a:t>
            </a:r>
          </a:p>
          <a:p>
            <a:pPr indent="355600" algn="just">
              <a:lnSpc>
                <a:spcPct val="90000"/>
              </a:lnSpc>
              <a:spcAft>
                <a:spcPts val="600"/>
              </a:spcAft>
            </a:pPr>
            <a:r>
              <a:rPr lang="ru-RU" sz="16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ПРОБЛЕМА</a:t>
            </a:r>
            <a:endParaRPr lang="ru-RU" sz="1600" dirty="0">
              <a:solidFill>
                <a:srgbClr val="00B0F0"/>
              </a:solidFill>
            </a:endParaRPr>
          </a:p>
          <a:p>
            <a:pPr indent="355600" algn="just">
              <a:lnSpc>
                <a:spcPct val="90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Жалоба на действия Службы судебных приставов ОСП по Давыдовскому и Центральному округам г. Костромы УФССП России по Костромской области по исполнительному производству, где предпринимателю в нарушение законодательства заблокированы счета и излишне взыскана сумма исполнительского сбора.</a:t>
            </a:r>
          </a:p>
          <a:p>
            <a:pPr indent="355600" algn="just">
              <a:lnSpc>
                <a:spcPct val="90000"/>
              </a:lnSpc>
              <a:spcAft>
                <a:spcPts val="600"/>
              </a:spcAft>
            </a:pPr>
            <a:r>
              <a:rPr lang="ru-RU" sz="16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РАССМОТРЕНИЕ</a:t>
            </a:r>
            <a:endParaRPr lang="ru-RU" sz="1600" dirty="0">
              <a:solidFill>
                <a:srgbClr val="00B0F0"/>
              </a:solidFill>
            </a:endParaRPr>
          </a:p>
          <a:p>
            <a:pPr indent="355600" algn="just">
              <a:lnSpc>
                <a:spcPct val="90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Аппаратом Уполномоченного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по защите прав предпринимателей в Костромской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области:</a:t>
            </a:r>
          </a:p>
          <a:p>
            <a:pPr indent="355600" algn="just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проанализированы доводы, изложенные в обращении предпринимателя, на предмет соответствия законодательству;</a:t>
            </a:r>
          </a:p>
          <a:p>
            <a:pPr indent="355600" algn="just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направлено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обращение в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адрес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УФССП России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по Костромской области;</a:t>
            </a:r>
          </a:p>
          <a:p>
            <a:pPr indent="355600" algn="just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во взаимодействии с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УФССП России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по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Костромской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области установлены нарушения в действиях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Службы судебных приставов ОСП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по Давыдовскому и Центральному округам г. Костромы.</a:t>
            </a:r>
            <a:endParaRPr lang="ru-RU" sz="16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indent="355600" algn="just">
              <a:lnSpc>
                <a:spcPct val="90000"/>
              </a:lnSpc>
              <a:spcAft>
                <a:spcPts val="600"/>
              </a:spcAft>
            </a:pPr>
            <a:r>
              <a:rPr lang="ru-RU" sz="16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РЕЗУЛЬТАТ</a:t>
            </a:r>
            <a:endParaRPr lang="ru-RU" sz="1600" dirty="0">
              <a:solidFill>
                <a:srgbClr val="00B0F0"/>
              </a:solidFill>
            </a:endParaRPr>
          </a:p>
          <a:p>
            <a:pPr indent="355600" algn="just">
              <a:lnSpc>
                <a:spcPct val="90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Счета предпринимателя разблокированы, незаконно списанные со счетов средства возвращены предпринимателю. Права предпринимателя восстановлены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.</a:t>
            </a:r>
            <a:endParaRPr lang="ru-RU" sz="1600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91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5999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000" cy="46800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ПРИМЕРЫ УСПЕШНОГО РАССМОТРЕНИЯ ОБРАЩЕНИЙ</a:t>
            </a:r>
            <a:endParaRPr lang="ru-RU" sz="2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80000" y="720000"/>
            <a:ext cx="8970000" cy="2137496"/>
          </a:xfrm>
          <a:prstGeom prst="roundRect">
            <a:avLst>
              <a:gd name="adj" fmla="val 17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 sz="1600" b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310454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8000" y="1080000"/>
            <a:ext cx="8640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55600" algn="just" defTabSz="444500">
              <a:lnSpc>
                <a:spcPct val="150000"/>
              </a:lnSpc>
            </a:pPr>
            <a:r>
              <a:rPr lang="ru-RU" sz="16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ЗАЯВИТЕЛИ</a:t>
            </a:r>
          </a:p>
          <a:p>
            <a:pPr indent="355600" algn="just" defTabSz="444500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Совет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предпринимателей </a:t>
            </a:r>
            <a:r>
              <a:rPr lang="ru-RU" sz="1600" dirty="0" err="1">
                <a:solidFill>
                  <a:srgbClr val="002060"/>
                </a:solidFill>
                <a:cs typeface="Times New Roman" pitchFamily="18" charset="0"/>
              </a:rPr>
              <a:t>Вохомского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 муниципального района Костромской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области (коллективное обращение предпринимателей).</a:t>
            </a:r>
            <a:endParaRPr lang="ru-RU" sz="1600" dirty="0">
              <a:solidFill>
                <a:srgbClr val="002060"/>
              </a:solidFill>
              <a:cs typeface="Times New Roman" pitchFamily="18" charset="0"/>
            </a:endParaRPr>
          </a:p>
          <a:p>
            <a:pPr indent="355600" algn="just" defTabSz="444500">
              <a:lnSpc>
                <a:spcPct val="150000"/>
              </a:lnSpc>
            </a:pPr>
            <a:r>
              <a:rPr lang="ru-RU" sz="16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ПРОБЛЕМА</a:t>
            </a:r>
            <a:endParaRPr lang="ru-RU" sz="1600" dirty="0">
              <a:solidFill>
                <a:srgbClr val="00B0F0"/>
              </a:solidFill>
            </a:endParaRPr>
          </a:p>
          <a:p>
            <a:pPr indent="355600" algn="just" defTabSz="444500">
              <a:lnSpc>
                <a:spcPct val="150000"/>
              </a:lnSpc>
            </a:pPr>
            <a:r>
              <a:rPr lang="ru-RU" sz="1600" spc="-10" dirty="0" smtClean="0">
                <a:solidFill>
                  <a:srgbClr val="002060"/>
                </a:solidFill>
                <a:cs typeface="Times New Roman" pitchFamily="18" charset="0"/>
              </a:rPr>
              <a:t>Организация </a:t>
            </a:r>
            <a:r>
              <a:rPr lang="ru-RU" sz="1600" spc="-10" dirty="0">
                <a:solidFill>
                  <a:srgbClr val="002060"/>
                </a:solidFill>
                <a:cs typeface="Times New Roman" pitchFamily="18" charset="0"/>
              </a:rPr>
              <a:t>движения транспорта на перекрёстке ул. Галичская – ул. Зелёная в г. </a:t>
            </a:r>
            <a:r>
              <a:rPr lang="ru-RU" sz="1600" spc="-10" dirty="0" smtClean="0">
                <a:solidFill>
                  <a:srgbClr val="002060"/>
                </a:solidFill>
                <a:cs typeface="Times New Roman" pitchFamily="18" charset="0"/>
              </a:rPr>
              <a:t>Костроме.</a:t>
            </a:r>
            <a:endParaRPr lang="ru-RU" sz="1600" spc="-10" dirty="0" smtClean="0">
              <a:solidFill>
                <a:srgbClr val="002060"/>
              </a:solidFill>
            </a:endParaRPr>
          </a:p>
          <a:p>
            <a:pPr indent="355600" algn="just" defTabSz="444500">
              <a:lnSpc>
                <a:spcPct val="150000"/>
              </a:lnSpc>
            </a:pPr>
            <a:r>
              <a:rPr lang="ru-RU" sz="16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РАССМОТРЕНИЕ</a:t>
            </a:r>
            <a:endParaRPr lang="ru-RU" sz="1600" dirty="0">
              <a:solidFill>
                <a:srgbClr val="00B0F0"/>
              </a:solidFill>
            </a:endParaRPr>
          </a:p>
          <a:p>
            <a:pPr indent="355600" algn="just" defTabSz="444500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Уполномоченным по защите прав предпринимателей в Костромской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области проанализированы предложения предпринимателей по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совершенствованию организации движения на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перекрёстке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ул. Галичская – ул. Зелёная в г.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Костроме. Направлено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обращение в адрес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главы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А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дминистрации г. Костромы, проведены консультации с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У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правлением ГАИ УМВД России по Костромской области.</a:t>
            </a:r>
            <a:endParaRPr lang="ru-RU" sz="1600" dirty="0">
              <a:solidFill>
                <a:srgbClr val="002060"/>
              </a:solidFill>
              <a:cs typeface="Times New Roman" pitchFamily="18" charset="0"/>
            </a:endParaRPr>
          </a:p>
          <a:p>
            <a:pPr indent="355600" algn="just" defTabSz="444500">
              <a:lnSpc>
                <a:spcPct val="150000"/>
              </a:lnSpc>
            </a:pPr>
            <a:r>
              <a:rPr lang="ru-RU" sz="16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РЕЗУЛЬТАТ</a:t>
            </a:r>
            <a:endParaRPr lang="ru-RU" sz="1600" dirty="0">
              <a:solidFill>
                <a:srgbClr val="00B0F0"/>
              </a:solidFill>
            </a:endParaRPr>
          </a:p>
          <a:p>
            <a:pPr indent="355600" algn="just" defTabSz="444500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Изменён проект организации дорожного движения по ул. Галичской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в котором учтены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предложения предпринимателей.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66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5999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000" cy="46800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ПРИМЕРЫ УСПЕШНОГО РАССМОТРЕНИЯ ОБРАЩЕНИЙ</a:t>
            </a:r>
            <a:endParaRPr lang="ru-RU" sz="2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80000" y="720000"/>
            <a:ext cx="8970000" cy="2137496"/>
          </a:xfrm>
          <a:prstGeom prst="roundRect">
            <a:avLst>
              <a:gd name="adj" fmla="val 17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 sz="1600" b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310454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8000" y="1080000"/>
            <a:ext cx="8640000" cy="485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55600" algn="just" defTabSz="444500">
              <a:lnSpc>
                <a:spcPct val="150000"/>
              </a:lnSpc>
            </a:pPr>
            <a:r>
              <a:rPr lang="ru-RU" sz="16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ЗАЯВИТЕЛЬ</a:t>
            </a:r>
          </a:p>
          <a:p>
            <a:pPr indent="355600" algn="just" defTabSz="444500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ООО «</a:t>
            </a:r>
            <a:r>
              <a:rPr lang="ru-RU" sz="1600" dirty="0" err="1" smtClean="0">
                <a:solidFill>
                  <a:srgbClr val="002060"/>
                </a:solidFill>
                <a:cs typeface="Times New Roman" pitchFamily="18" charset="0"/>
              </a:rPr>
              <a:t>ГазТорг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», г. Москва.</a:t>
            </a:r>
            <a:endParaRPr lang="ru-RU" sz="1600" dirty="0">
              <a:solidFill>
                <a:srgbClr val="002060"/>
              </a:solidFill>
              <a:cs typeface="Times New Roman" pitchFamily="18" charset="0"/>
            </a:endParaRPr>
          </a:p>
          <a:p>
            <a:pPr indent="355600" algn="just" defTabSz="444500">
              <a:lnSpc>
                <a:spcPct val="150000"/>
              </a:lnSpc>
            </a:pPr>
            <a:r>
              <a:rPr lang="ru-RU" sz="16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ПРОБЛЕМА</a:t>
            </a:r>
            <a:endParaRPr lang="ru-RU" sz="1600" dirty="0">
              <a:solidFill>
                <a:srgbClr val="00B0F0"/>
              </a:solidFill>
            </a:endParaRPr>
          </a:p>
          <a:p>
            <a:pPr indent="355600" algn="just" defTabSz="444500">
              <a:lnSpc>
                <a:spcPct val="150000"/>
              </a:lnSpc>
            </a:pPr>
            <a:r>
              <a:rPr lang="ru-RU" sz="1600" spc="-10" dirty="0" smtClean="0">
                <a:solidFill>
                  <a:srgbClr val="002060"/>
                </a:solidFill>
                <a:cs typeface="Times New Roman" pitchFamily="18" charset="0"/>
              </a:rPr>
              <a:t>Задолженность по оплате поставок топлива со стороны МУП «</a:t>
            </a:r>
            <a:r>
              <a:rPr lang="ru-RU" sz="1600" spc="-10" dirty="0" err="1" smtClean="0">
                <a:solidFill>
                  <a:srgbClr val="002060"/>
                </a:solidFill>
                <a:cs typeface="Times New Roman" pitchFamily="18" charset="0"/>
              </a:rPr>
              <a:t>Шарьинская</a:t>
            </a:r>
            <a:r>
              <a:rPr lang="ru-RU" sz="1600" spc="-10" dirty="0" smtClean="0">
                <a:solidFill>
                  <a:srgbClr val="002060"/>
                </a:solidFill>
                <a:cs typeface="Times New Roman" pitchFamily="18" charset="0"/>
              </a:rPr>
              <a:t> ТЭЦ» на сумму </a:t>
            </a:r>
            <a:br>
              <a:rPr lang="ru-RU" sz="1600" spc="-10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1600" spc="-10" dirty="0" smtClean="0">
                <a:solidFill>
                  <a:srgbClr val="002060"/>
                </a:solidFill>
                <a:cs typeface="Times New Roman" pitchFamily="18" charset="0"/>
              </a:rPr>
              <a:t>20 млн. рублей.</a:t>
            </a:r>
            <a:endParaRPr lang="ru-RU" sz="1600" spc="-10" dirty="0" smtClean="0">
              <a:solidFill>
                <a:srgbClr val="002060"/>
              </a:solidFill>
            </a:endParaRPr>
          </a:p>
          <a:p>
            <a:pPr indent="355600" algn="just" defTabSz="444500">
              <a:lnSpc>
                <a:spcPct val="150000"/>
              </a:lnSpc>
            </a:pPr>
            <a:r>
              <a:rPr lang="ru-RU" sz="16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РАССМОТРЕНИЕ</a:t>
            </a:r>
            <a:endParaRPr lang="ru-RU" sz="1600" dirty="0">
              <a:solidFill>
                <a:srgbClr val="00B0F0"/>
              </a:solidFill>
            </a:endParaRPr>
          </a:p>
          <a:p>
            <a:pPr indent="355600" algn="just" defTabSz="444500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Уполномоченным по защите прав предпринимателей в Костромской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области направлены обращения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в адрес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директора МУП «</a:t>
            </a:r>
            <a:r>
              <a:rPr lang="ru-RU" sz="1600" dirty="0" err="1" smtClean="0">
                <a:solidFill>
                  <a:srgbClr val="002060"/>
                </a:solidFill>
                <a:cs typeface="Times New Roman" pitchFamily="18" charset="0"/>
              </a:rPr>
              <a:t>Шарьинская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 ТЭЦ», заместителя губернатора Костромской области, проведены совещания в прокуратуре и администрации Костромской области, выработана «дорожная карта» по погашению просроченной задолженности.</a:t>
            </a:r>
            <a:endParaRPr lang="ru-RU" sz="1600" dirty="0">
              <a:solidFill>
                <a:srgbClr val="002060"/>
              </a:solidFill>
              <a:cs typeface="Times New Roman" pitchFamily="18" charset="0"/>
            </a:endParaRPr>
          </a:p>
          <a:p>
            <a:pPr indent="355600" algn="just" defTabSz="444500">
              <a:lnSpc>
                <a:spcPct val="150000"/>
              </a:lnSpc>
            </a:pPr>
            <a:r>
              <a:rPr lang="ru-RU" sz="16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РЕЗУЛЬТАТ</a:t>
            </a:r>
            <a:endParaRPr lang="ru-RU" sz="1600" dirty="0">
              <a:solidFill>
                <a:srgbClr val="00B0F0"/>
              </a:solidFill>
            </a:endParaRPr>
          </a:p>
          <a:p>
            <a:pPr indent="355600" algn="just" defTabSz="444500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Сумма просроченной задолженности выплачена в полном объеме. Права предпринимателя восстановлены.</a:t>
            </a:r>
          </a:p>
        </p:txBody>
      </p:sp>
    </p:spTree>
    <p:extLst>
      <p:ext uri="{BB962C8B-B14F-4D97-AF65-F5344CB8AC3E}">
        <p14:creationId xmlns:p14="http://schemas.microsoft.com/office/powerpoint/2010/main" val="190979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5999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000" cy="46800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ПРИМЕРЫ УСПЕШНОГО РАССМОТРЕНИЯ ОБРАЩЕНИЙ</a:t>
            </a:r>
            <a:endParaRPr lang="ru-RU" sz="2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80000" y="720000"/>
            <a:ext cx="8970000" cy="2137496"/>
          </a:xfrm>
          <a:prstGeom prst="roundRect">
            <a:avLst>
              <a:gd name="adj" fmla="val 17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 sz="1600" b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310454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8000" y="1080000"/>
            <a:ext cx="86400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55600" algn="just" defTabSz="444500"/>
            <a:r>
              <a:rPr lang="ru-RU" sz="16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ЗАЯВИТЕЛЬ</a:t>
            </a:r>
          </a:p>
          <a:p>
            <a:pPr indent="355600" algn="just" defTabSz="444500"/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ПАО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«Калориферный завод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», г. Кострома.</a:t>
            </a:r>
          </a:p>
          <a:p>
            <a:pPr indent="355600" algn="just" defTabSz="444500"/>
            <a:endParaRPr lang="ru-RU" sz="16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indent="355600" algn="just" defTabSz="444500"/>
            <a:r>
              <a:rPr lang="ru-RU" sz="16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ПРОБЛЕМА</a:t>
            </a:r>
            <a:endParaRPr lang="ru-RU" sz="1600" dirty="0">
              <a:solidFill>
                <a:srgbClr val="00B0F0"/>
              </a:solidFill>
            </a:endParaRPr>
          </a:p>
          <a:p>
            <a:pPr indent="355600" algn="just" defTabSz="444500"/>
            <a:r>
              <a:rPr lang="ru-RU" sz="1600" spc="-10" dirty="0" smtClean="0">
                <a:solidFill>
                  <a:srgbClr val="002060"/>
                </a:solidFill>
                <a:cs typeface="Times New Roman" pitchFamily="18" charset="0"/>
              </a:rPr>
              <a:t>Проблемы в технологическом присоединении объекта ООО «Термоэлемент» </a:t>
            </a:r>
            <a:br>
              <a:rPr lang="ru-RU" sz="1600" spc="-10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к электрическим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сетям ПАО «Калориферный завод».</a:t>
            </a:r>
            <a:endParaRPr lang="ru-RU" sz="1600" spc="-10" dirty="0">
              <a:solidFill>
                <a:srgbClr val="002060"/>
              </a:solidFill>
              <a:cs typeface="Times New Roman" pitchFamily="18" charset="0"/>
            </a:endParaRPr>
          </a:p>
          <a:p>
            <a:pPr indent="355600" algn="just" defTabSz="444500"/>
            <a:endParaRPr lang="ru-RU" sz="1600" spc="-10" dirty="0" smtClean="0">
              <a:solidFill>
                <a:srgbClr val="002060"/>
              </a:solidFill>
            </a:endParaRPr>
          </a:p>
          <a:p>
            <a:pPr indent="355600" algn="just" defTabSz="444500"/>
            <a:r>
              <a:rPr lang="ru-RU" sz="16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РАССМОТРЕНИЕ</a:t>
            </a:r>
            <a:endParaRPr lang="ru-RU" sz="1600" dirty="0">
              <a:solidFill>
                <a:srgbClr val="00B0F0"/>
              </a:solidFill>
            </a:endParaRPr>
          </a:p>
          <a:p>
            <a:pPr indent="355600" algn="just" defTabSz="444500"/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Уполномоченным по защите прав предпринимателей в Костромской области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результате взаимодействия с представителями руководства филиала ПАО «МРСК Центра - «Костромаэнерго» определены условия выполнения технологического присоединения к электрическим сетям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объекта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ООО «Термоэлемент» ПАО «Калориферный завод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».</a:t>
            </a:r>
            <a:endParaRPr lang="ru-RU" sz="1600" dirty="0">
              <a:solidFill>
                <a:srgbClr val="002060"/>
              </a:solidFill>
              <a:cs typeface="Times New Roman" pitchFamily="18" charset="0"/>
            </a:endParaRPr>
          </a:p>
          <a:p>
            <a:pPr indent="355600" algn="just" defTabSz="444500"/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Заявителю направлена уточнённая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информация о подготовке необходимого пакета документов для осуществления технологического присоединения и дальнейшего заключения договора энергоснабжения, уточнены сроки и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объём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выполняемых работ по приёмке в эксплуатацию пункта учёта ООО «Термоэлемент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».</a:t>
            </a:r>
          </a:p>
          <a:p>
            <a:pPr indent="355600" algn="just" defTabSz="444500"/>
            <a:endParaRPr lang="ru-RU" sz="1600" dirty="0">
              <a:solidFill>
                <a:srgbClr val="002060"/>
              </a:solidFill>
              <a:cs typeface="Times New Roman" pitchFamily="18" charset="0"/>
            </a:endParaRPr>
          </a:p>
          <a:p>
            <a:pPr indent="355600" algn="just" defTabSz="444500"/>
            <a:r>
              <a:rPr lang="ru-RU" sz="16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РЕЗУЛЬТАТ</a:t>
            </a:r>
            <a:endParaRPr lang="ru-RU" sz="1600" dirty="0">
              <a:solidFill>
                <a:srgbClr val="00B0F0"/>
              </a:solidFill>
            </a:endParaRPr>
          </a:p>
          <a:p>
            <a:pPr indent="355600" algn="just" defTabSz="444500"/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О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бозначенные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в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обращении вопросы рассмотрены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и решены.</a:t>
            </a:r>
            <a:endParaRPr lang="ru-RU" sz="1600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69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5999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000" cy="46800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ПРИМЕРЫ УСПЕШНОГО РАССМОТРЕНИЯ ОБРАЩЕНИЙ</a:t>
            </a:r>
            <a:endParaRPr lang="ru-RU" sz="2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80000" y="720000"/>
            <a:ext cx="8970000" cy="2137496"/>
          </a:xfrm>
          <a:prstGeom prst="roundRect">
            <a:avLst>
              <a:gd name="adj" fmla="val 17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 sz="1600" b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310454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8000" y="1080000"/>
            <a:ext cx="8640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55600" algn="just" defTabSz="444500"/>
            <a:r>
              <a:rPr lang="ru-RU" sz="16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ЗАЯВИТЕЛЬ</a:t>
            </a:r>
          </a:p>
          <a:p>
            <a:pPr indent="355600" algn="just" defTabSz="444500"/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ООО «КВАРЦ Групп», г. Волгореченск.</a:t>
            </a:r>
          </a:p>
          <a:p>
            <a:pPr indent="355600" algn="just" defTabSz="444500"/>
            <a:endParaRPr lang="ru-RU" sz="16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indent="355600" algn="just" defTabSz="444500"/>
            <a:r>
              <a:rPr lang="ru-RU" sz="16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ПРОБЛЕМА</a:t>
            </a:r>
            <a:endParaRPr lang="ru-RU" sz="1600" dirty="0">
              <a:solidFill>
                <a:srgbClr val="00B0F0"/>
              </a:solidFill>
            </a:endParaRPr>
          </a:p>
          <a:p>
            <a:pPr indent="355600" algn="just" defTabSz="444500"/>
            <a:r>
              <a:rPr lang="ru-RU" sz="1600" spc="-10" dirty="0">
                <a:solidFill>
                  <a:srgbClr val="002060"/>
                </a:solidFill>
                <a:cs typeface="Times New Roman" pitchFamily="18" charset="0"/>
              </a:rPr>
              <a:t>Жалоба на действия </a:t>
            </a:r>
            <a:r>
              <a:rPr lang="ru-RU" sz="1600" spc="-10" dirty="0" smtClean="0">
                <a:solidFill>
                  <a:srgbClr val="002060"/>
                </a:solidFill>
                <a:cs typeface="Times New Roman" pitchFamily="18" charset="0"/>
              </a:rPr>
              <a:t>Службы </a:t>
            </a:r>
            <a:r>
              <a:rPr lang="ru-RU" sz="1600" spc="-10" dirty="0">
                <a:solidFill>
                  <a:srgbClr val="002060"/>
                </a:solidFill>
                <a:cs typeface="Times New Roman" pitchFamily="18" charset="0"/>
              </a:rPr>
              <a:t>судебных приставов ОСП по </a:t>
            </a:r>
            <a:r>
              <a:rPr lang="ru-RU" sz="1600" spc="-10" dirty="0" smtClean="0">
                <a:solidFill>
                  <a:srgbClr val="002060"/>
                </a:solidFill>
                <a:cs typeface="Times New Roman" pitchFamily="18" charset="0"/>
              </a:rPr>
              <a:t>г. Волгореченску </a:t>
            </a:r>
            <a:r>
              <a:rPr lang="ru-RU" sz="1600" spc="-10" dirty="0">
                <a:solidFill>
                  <a:srgbClr val="002060"/>
                </a:solidFill>
                <a:cs typeface="Times New Roman" pitchFamily="18" charset="0"/>
              </a:rPr>
              <a:t>УФССП России по Костромской области по исполнительному производству, </a:t>
            </a:r>
            <a:r>
              <a:rPr lang="ru-RU" sz="1600" spc="-10" dirty="0" smtClean="0">
                <a:solidFill>
                  <a:srgbClr val="002060"/>
                </a:solidFill>
                <a:cs typeface="Times New Roman" pitchFamily="18" charset="0"/>
              </a:rPr>
              <a:t>где с предприятия </a:t>
            </a:r>
            <a:r>
              <a:rPr lang="ru-RU" sz="1600" spc="-10" dirty="0">
                <a:solidFill>
                  <a:srgbClr val="002060"/>
                </a:solidFill>
                <a:cs typeface="Times New Roman" pitchFamily="18" charset="0"/>
              </a:rPr>
              <a:t>в нарушение законодательства </a:t>
            </a:r>
            <a:r>
              <a:rPr lang="ru-RU" sz="1600" spc="-10" dirty="0" smtClean="0">
                <a:solidFill>
                  <a:srgbClr val="002060"/>
                </a:solidFill>
                <a:cs typeface="Times New Roman" pitchFamily="18" charset="0"/>
              </a:rPr>
              <a:t>излишне </a:t>
            </a:r>
            <a:r>
              <a:rPr lang="ru-RU" sz="1600" spc="-10" dirty="0">
                <a:solidFill>
                  <a:srgbClr val="002060"/>
                </a:solidFill>
                <a:cs typeface="Times New Roman" pitchFamily="18" charset="0"/>
              </a:rPr>
              <a:t>взыскана сумма исполнительского сбора</a:t>
            </a:r>
            <a:r>
              <a:rPr lang="ru-RU" sz="1600" spc="-10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  <a:p>
            <a:pPr indent="355600" algn="just" defTabSz="444500"/>
            <a:endParaRPr lang="ru-RU" sz="1600" spc="-10" dirty="0">
              <a:solidFill>
                <a:srgbClr val="002060"/>
              </a:solidFill>
              <a:cs typeface="Times New Roman" pitchFamily="18" charset="0"/>
            </a:endParaRPr>
          </a:p>
          <a:p>
            <a:pPr indent="355600" algn="just" defTabSz="444500"/>
            <a:r>
              <a:rPr lang="ru-RU" sz="16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РАССМОТРЕНИЕ</a:t>
            </a:r>
            <a:endParaRPr lang="ru-RU" sz="1600" dirty="0">
              <a:solidFill>
                <a:srgbClr val="00B0F0"/>
              </a:solidFill>
            </a:endParaRPr>
          </a:p>
          <a:p>
            <a:pPr indent="355600" algn="just" defTabSz="444500"/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Уполномоченным по защите прав предпринимателей в Костромской области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адрес руководителя Управления Федеральной службы судебных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приставов России по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Костромской области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было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направлено обращение о принятии мер реагирования по факту необоснованного взыскания исполнительского сбора, организованы консультации с руководством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УФССП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и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прокуратуры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области для урегулирования спора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  <a:p>
            <a:pPr indent="355600" algn="just" defTabSz="444500"/>
            <a:endParaRPr lang="ru-RU" sz="1600" dirty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  <a:p>
            <a:pPr indent="355600" algn="just" defTabSz="444500"/>
            <a:r>
              <a:rPr lang="ru-RU" sz="16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РЕЗУЛЬТАТ</a:t>
            </a:r>
            <a:endParaRPr lang="ru-RU" sz="1600" dirty="0">
              <a:solidFill>
                <a:srgbClr val="00B0F0"/>
              </a:solidFill>
            </a:endParaRPr>
          </a:p>
          <a:p>
            <a:pPr indent="355600" algn="just" defTabSz="444500"/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Незаконно взысканная сумма исполнительского сбора возвращена.</a:t>
            </a:r>
            <a:b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 Права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предпринимателя восстановлены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940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5999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000" cy="46800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ПРИМЕРЫ УСПЕШНОГО РАССМОТРЕНИЯ ОБРАЩЕНИЙ</a:t>
            </a:r>
            <a:endParaRPr lang="ru-RU" sz="2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80000" y="720000"/>
            <a:ext cx="8970000" cy="2137496"/>
          </a:xfrm>
          <a:prstGeom prst="roundRect">
            <a:avLst>
              <a:gd name="adj" fmla="val 17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 sz="1600" b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310454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8000" y="1080000"/>
            <a:ext cx="8640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55600" algn="just" defTabSz="444500"/>
            <a:r>
              <a:rPr lang="ru-RU" sz="16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ЗАЯВИТЕЛЬ</a:t>
            </a:r>
          </a:p>
          <a:p>
            <a:pPr indent="355600" algn="just" defTabSz="444500"/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Совет арендаторов Торговых рядов г. Костромы (коллективное обращение предпринимателей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).</a:t>
            </a:r>
            <a:endParaRPr lang="ru-RU" sz="1600" dirty="0">
              <a:solidFill>
                <a:srgbClr val="002060"/>
              </a:solidFill>
              <a:cs typeface="Times New Roman" pitchFamily="18" charset="0"/>
            </a:endParaRPr>
          </a:p>
          <a:p>
            <a:pPr indent="355600" algn="just" defTabSz="444500"/>
            <a:endParaRPr lang="ru-RU" sz="1600" dirty="0">
              <a:solidFill>
                <a:srgbClr val="FF0000"/>
              </a:solidFill>
            </a:endParaRPr>
          </a:p>
          <a:p>
            <a:pPr indent="355600" algn="just" defTabSz="444500"/>
            <a:r>
              <a:rPr lang="ru-RU" sz="16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ПРОБЛЕМА</a:t>
            </a:r>
            <a:endParaRPr lang="ru-RU" sz="1600" dirty="0">
              <a:solidFill>
                <a:srgbClr val="00B0F0"/>
              </a:solidFill>
            </a:endParaRPr>
          </a:p>
          <a:p>
            <a:pPr indent="355600" algn="just" defTabSz="444500"/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Обращение о содействии во внесении изменений в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архитектурно-художественную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концепцию вывесок на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ансамбле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Торговых рядов города Костромы.</a:t>
            </a:r>
          </a:p>
          <a:p>
            <a:pPr indent="355600" algn="just" defTabSz="444500"/>
            <a:endParaRPr lang="ru-RU" sz="1600" b="1" dirty="0" smtClean="0">
              <a:solidFill>
                <a:srgbClr val="00B0F0"/>
              </a:solidFill>
              <a:cs typeface="Times New Roman" panose="02020603050405020304" pitchFamily="18" charset="0"/>
            </a:endParaRPr>
          </a:p>
          <a:p>
            <a:pPr indent="355600" algn="just" defTabSz="444500"/>
            <a:r>
              <a:rPr lang="ru-RU" sz="16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РАССМОТРЕНИЕ</a:t>
            </a:r>
            <a:endParaRPr lang="ru-RU" sz="1600" dirty="0">
              <a:solidFill>
                <a:srgbClr val="00B0F0"/>
              </a:solidFill>
            </a:endParaRPr>
          </a:p>
          <a:p>
            <a:pPr indent="355600" algn="just" defTabSz="444500"/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Уполномоченным по защите прав предпринимателей в Костромской области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направлено обращение в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адрес руководителя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Инспекции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по охране объектов культурного наследия Костромской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области, проведена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совместная работа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с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ОГБУ «Наследие» и рекламным агентством «Спарта». </a:t>
            </a:r>
            <a:endParaRPr lang="ru-RU" sz="16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indent="355600" algn="just" defTabSz="444500"/>
            <a:endParaRPr lang="ru-RU" sz="1600" b="1" dirty="0" smtClean="0">
              <a:solidFill>
                <a:srgbClr val="00B0F0"/>
              </a:solidFill>
              <a:cs typeface="Times New Roman" panose="02020603050405020304" pitchFamily="18" charset="0"/>
            </a:endParaRPr>
          </a:p>
          <a:p>
            <a:pPr indent="355600" algn="just" defTabSz="444500"/>
            <a:r>
              <a:rPr lang="ru-RU" sz="16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РЕЗУЛЬТАТ</a:t>
            </a:r>
            <a:endParaRPr lang="ru-RU" sz="1600" dirty="0">
              <a:solidFill>
                <a:srgbClr val="00B0F0"/>
              </a:solidFill>
            </a:endParaRPr>
          </a:p>
          <a:p>
            <a:pPr indent="355600" algn="just" defTabSz="444500"/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концепцию оформления а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нсамбля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Торговых рядов города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Костромы внесены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изменения по цветовым решениям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и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способам размещения вывесок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. Предложения предпринимателей учтены.</a:t>
            </a:r>
          </a:p>
        </p:txBody>
      </p:sp>
    </p:spTree>
    <p:extLst>
      <p:ext uri="{BB962C8B-B14F-4D97-AF65-F5344CB8AC3E}">
        <p14:creationId xmlns:p14="http://schemas.microsoft.com/office/powerpoint/2010/main" val="123135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48000" y="540000"/>
            <a:ext cx="8640000" cy="46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32" tIns="45716" rIns="91432" bIns="45716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alibri Light" pitchFamily="34" charset="0"/>
              </a:rPr>
              <a:t>ЦЕЛЬ И ЗАДАЧИ ДЕЯТЕЛЬНОСТИ УПОЛНОМОЧЕННОГО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8000" y="1080000"/>
            <a:ext cx="8640000" cy="533863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indent="355600" algn="just">
              <a:lnSpc>
                <a:spcPct val="120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Цель деятельности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Уполномоченного – обеспечение гарантии государственной защиты прав и законных интересов субъектов предпринимательской деятельности на территории Костромской области.</a:t>
            </a:r>
          </a:p>
          <a:p>
            <a:pPr indent="355600" algn="just">
              <a:lnSpc>
                <a:spcPct val="120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Основные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задачи Уполномоченного :</a:t>
            </a:r>
          </a:p>
          <a:p>
            <a:pPr indent="355600" algn="just">
              <a:lnSpc>
                <a:spcPct val="120000"/>
              </a:lnSpc>
              <a:spcAft>
                <a:spcPts val="600"/>
              </a:spcAft>
            </a:pP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1) защита прав и законных интересов субъектов предпринимательской деятельности на территории Костромской области;</a:t>
            </a:r>
          </a:p>
          <a:p>
            <a:pPr indent="355600" algn="just">
              <a:lnSpc>
                <a:spcPct val="120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2)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обеспечение взаимодействия предпринимателей с органами государственной власти Костромской области;</a:t>
            </a:r>
          </a:p>
          <a:p>
            <a:pPr indent="355600" algn="just">
              <a:lnSpc>
                <a:spcPct val="120000"/>
              </a:lnSpc>
              <a:spcAft>
                <a:spcPts val="600"/>
              </a:spcAft>
            </a:pP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3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)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участие в совершенствовании законодательства Российской Федерации, законодательства Костромской области и нормативных правовых актов муниципальных образований в сфере регулирования предпринимательской деятельности;</a:t>
            </a:r>
          </a:p>
          <a:p>
            <a:pPr indent="355600" algn="just">
              <a:lnSpc>
                <a:spcPct val="120000"/>
              </a:lnSpc>
              <a:spcAft>
                <a:spcPts val="600"/>
              </a:spcAft>
            </a:pP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4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)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содействие развитию общественных институтов, ориентированных на защиту прав и законных интересов субъектов предпринимательской деятельности;</a:t>
            </a:r>
          </a:p>
          <a:p>
            <a:pPr indent="355600" algn="just">
              <a:lnSpc>
                <a:spcPct val="120000"/>
              </a:lnSpc>
              <a:spcAft>
                <a:spcPts val="600"/>
              </a:spcAft>
            </a:pP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5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)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взаимодействие с предпринимательским сообществом;</a:t>
            </a:r>
          </a:p>
          <a:p>
            <a:pPr indent="355600" algn="just">
              <a:lnSpc>
                <a:spcPct val="120000"/>
              </a:lnSpc>
              <a:spcAft>
                <a:spcPts val="600"/>
              </a:spcAft>
            </a:pP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6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)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участие в реализации государственной и региональной политики в области развития предпринимательской деятельности.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310454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0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000" cy="468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СИСТЕМНЫЕ ПРОБЛЕМЫ БИЗНЕСА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16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8000" y="1620000"/>
            <a:ext cx="864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55600" algn="just">
              <a:lnSpc>
                <a:spcPct val="150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Задолженность перед субъектами малого и среднего предпринимательства по государственным и муниципальным контрактам.</a:t>
            </a:r>
            <a:endParaRPr lang="ru-RU" sz="1600" dirty="0">
              <a:solidFill>
                <a:srgbClr val="002060"/>
              </a:solidFill>
            </a:endParaRPr>
          </a:p>
          <a:p>
            <a:pPr lvl="0" indent="355600" algn="just">
              <a:lnSpc>
                <a:spcPct val="150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Проблемы с технологическим присоединением к сетям ресурсоснабжающих организаций.</a:t>
            </a:r>
            <a:endParaRPr lang="ru-RU" sz="1600" dirty="0">
              <a:solidFill>
                <a:srgbClr val="002060"/>
              </a:solidFill>
            </a:endParaRPr>
          </a:p>
          <a:p>
            <a:pPr lvl="0" indent="355600" algn="just">
              <a:lnSpc>
                <a:spcPct val="150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Проблемы некорректной работы информационных систем (ФГИС ЛК, «Честный знак», «Эра-</a:t>
            </a:r>
            <a:r>
              <a:rPr lang="ru-RU" sz="1600" dirty="0" err="1" smtClean="0">
                <a:solidFill>
                  <a:srgbClr val="002060"/>
                </a:solidFill>
              </a:rPr>
              <a:t>Глонасс</a:t>
            </a:r>
            <a:r>
              <a:rPr lang="ru-RU" sz="1600" dirty="0" smtClean="0">
                <a:solidFill>
                  <a:srgbClr val="002060"/>
                </a:solidFill>
              </a:rPr>
              <a:t>»), влияющих на деятельность субъектов МСП. 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83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000" cy="468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СИСТЕМНЫЕ ПРОБЛЕМЫ БИЗНЕСА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16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8000" y="1080000"/>
            <a:ext cx="8640000" cy="476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ЗАДОЛЖЕННОСТЬ ПО ГОСУДАРСТВЕННЫМ И МУНИЦИПАЛЬНЫМ КОНТРАКТАМ</a:t>
            </a:r>
          </a:p>
          <a:p>
            <a:pPr lvl="0" indent="355600" algn="just">
              <a:lnSpc>
                <a:spcPct val="150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</a:rPr>
              <a:t>Общее количество обращений за 2025 год, связанных с задолженностями по </a:t>
            </a:r>
            <a:r>
              <a:rPr lang="ru-RU" sz="1600" dirty="0">
                <a:solidFill>
                  <a:srgbClr val="002060"/>
                </a:solidFill>
              </a:rPr>
              <a:t>государственным </a:t>
            </a:r>
            <a:r>
              <a:rPr lang="ru-RU" sz="1600" dirty="0" smtClean="0">
                <a:solidFill>
                  <a:srgbClr val="002060"/>
                </a:solidFill>
              </a:rPr>
              <a:t>и муниципальным контрактам, заключённым субъектами МСП с бюджетными учреждениями, возросло как в количественном так и в суммовом выражении. </a:t>
            </a:r>
          </a:p>
          <a:p>
            <a:pPr lvl="0" indent="355600" algn="just">
              <a:lnSpc>
                <a:spcPct val="150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</a:rPr>
              <a:t>Планомерная деятельность рабочей группы по погашению просроченной кредиторской задолженности при администрации Костромской области приносит свои результаты, однако тенденция роста задолженности остаётся.</a:t>
            </a:r>
          </a:p>
          <a:p>
            <a:pPr lvl="0" indent="355600" algn="just">
              <a:lnSpc>
                <a:spcPct val="150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</a:rPr>
              <a:t>В основном это касается задолженности бюджетных учреждений здравоохранения за поставки продуктов питания, медицинских изделий, расходных материалов и оказание услуг.</a:t>
            </a:r>
          </a:p>
          <a:p>
            <a:pPr lvl="0" indent="355600" algn="just">
              <a:lnSpc>
                <a:spcPct val="150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</a:rPr>
              <a:t>В процессе рассмотрения обращений отмечается низкая ответственность ряда руководителей учреждений здравоохранения при решении вопросов погашения задолженности.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111191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000" cy="468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СИСТЕМНЫЕ ПРОБЛЕМЫ БИЗНЕСА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16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8000" y="1620000"/>
            <a:ext cx="8640000" cy="3378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ЗАДОЛЖЕННОСТЬ ПО ГОСУДАРСТВЕННЫМ И МУНИЦИПАЛЬНЫМ КОНТРАКТАМ</a:t>
            </a:r>
          </a:p>
          <a:p>
            <a:pPr lvl="0" indent="355600" algn="just">
              <a:lnSpc>
                <a:spcPct val="150000"/>
              </a:lnSpc>
            </a:pPr>
            <a:endParaRPr lang="ru-RU" sz="1600" dirty="0" smtClean="0">
              <a:solidFill>
                <a:srgbClr val="FF0000"/>
              </a:solidFill>
            </a:endParaRPr>
          </a:p>
          <a:p>
            <a:pPr lvl="0" indent="355600" algn="just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Несвоевременные расчёты по контрактам напрямую влияют на финансовую устойчивость субъектов МСП, которые вынуждены обращаться в кредитные организации для пополнения оборотных средств под высокие процентные ставки.</a:t>
            </a:r>
            <a:endParaRPr lang="ru-RU" sz="1600" dirty="0">
              <a:solidFill>
                <a:srgbClr val="002060"/>
              </a:solidFill>
            </a:endParaRPr>
          </a:p>
          <a:p>
            <a:pPr lvl="0" indent="355600" algn="just">
              <a:lnSpc>
                <a:spcPct val="150000"/>
              </a:lnSpc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lvl="0" indent="355600" algn="just">
              <a:lnSpc>
                <a:spcPct val="150000"/>
              </a:lnSpc>
            </a:pPr>
            <a:r>
              <a:rPr lang="ru-RU" sz="1600" b="1" dirty="0" smtClean="0">
                <a:solidFill>
                  <a:srgbClr val="002060"/>
                </a:solidFill>
              </a:rPr>
              <a:t>Предложения:</a:t>
            </a:r>
          </a:p>
          <a:p>
            <a:pPr lvl="0" indent="355600" algn="just">
              <a:lnSpc>
                <a:spcPct val="150000"/>
              </a:lnSpc>
              <a:spcAft>
                <a:spcPts val="1200"/>
              </a:spcAft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Повысить ответственность руководителей бюджетных учреждений за выполнение показателей качества исполнения должностных обязанностей.</a:t>
            </a:r>
          </a:p>
        </p:txBody>
      </p:sp>
    </p:spTree>
    <p:extLst>
      <p:ext uri="{BB962C8B-B14F-4D97-AF65-F5344CB8AC3E}">
        <p14:creationId xmlns:p14="http://schemas.microsoft.com/office/powerpoint/2010/main" val="345776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000" cy="468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СИСТЕМНЫЕ ПРОБЛЕМЫ БИЗНЕСА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16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8000" y="1080000"/>
            <a:ext cx="8640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ПРОБЛЕМЫ ТЕХНОЛОГИЧЕСКОГО ПРИСОЕДИНЕНИЯ К СЕТЯМ РЕСУРСОСНАБЖАЮЩИХ ОРГАНИЗАЦИЙ</a:t>
            </a:r>
          </a:p>
          <a:p>
            <a:pPr indent="355600" algn="just">
              <a:lnSpc>
                <a:spcPct val="150000"/>
              </a:lnSpc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Продолжаются срываться сроки исполнения договоров технологического присоединения к сетям ресурсоснабжающих организаций.</a:t>
            </a:r>
          </a:p>
          <a:p>
            <a:pPr indent="355600" algn="just">
              <a:lnSpc>
                <a:spcPct val="150000"/>
              </a:lnSpc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Имеют место случаи несвоевременного заключения договоров технологического присоединения или отказ в их заключении к сетям «МРСК-Центра» - «Костромаэнерго». </a:t>
            </a:r>
          </a:p>
          <a:p>
            <a:pPr indent="355600" algn="just">
              <a:lnSpc>
                <a:spcPct val="150000"/>
              </a:lnSpc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Отсутствует механизм контроля за достаточностью или излишним количеством включённых в технические условия объёмов технических решений, которые напрямую влияют на стоимость договора для заявителя – субъекта МСП.</a:t>
            </a:r>
          </a:p>
          <a:p>
            <a:pPr lvl="0" indent="355600" algn="just"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</a:rPr>
              <a:t>Предложения:</a:t>
            </a:r>
          </a:p>
          <a:p>
            <a:pPr lvl="0" indent="355600"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</a:rPr>
              <a:t>На федеральном уровне </a:t>
            </a:r>
            <a:r>
              <a:rPr lang="ru-RU" sz="1600" dirty="0" smtClean="0">
                <a:solidFill>
                  <a:srgbClr val="002060"/>
                </a:solidFill>
              </a:rPr>
              <a:t>внесение изменений (дополнений) в нормативно-правовые акты, определяющие механизм независимой экспертной оценки технических решений, включаемых ресурсоснабжающей организацией в договор технологического присоединения и возможности досудебного оспаривания оферты договора.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72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9906000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000" cy="468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СИСТЕМНЫЕ ПРОБЛЕМЫ БИЗНЕСА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16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8000" y="1080000"/>
            <a:ext cx="8640000" cy="5230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ctr">
              <a:lnSpc>
                <a:spcPct val="140000"/>
              </a:lnSpc>
            </a:pPr>
            <a:r>
              <a:rPr lang="ru-RU" sz="1600" b="1" dirty="0" smtClean="0">
                <a:solidFill>
                  <a:srgbClr val="002060"/>
                </a:solidFill>
              </a:rPr>
              <a:t>НЕКОРРЕКТНАЯ РАБОТА ГОСУДАРСТВЕННЫХ ИНФОРМАЦИОННЫХ СИСТЕМ </a:t>
            </a:r>
          </a:p>
          <a:p>
            <a:pPr lvl="0" indent="355600" algn="just">
              <a:lnSpc>
                <a:spcPct val="14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По итогам проведенного опроса одним из главных факторов административного давления на бизнес предприниматели считают некорректную работу и сбои в работе государственных информационных систем ГСЦМ «Честный знак», ФГИС ЛК, ГАИС «Эра-</a:t>
            </a:r>
            <a:r>
              <a:rPr lang="ru-RU" sz="1600" dirty="0" err="1" smtClean="0">
                <a:solidFill>
                  <a:srgbClr val="002060"/>
                </a:solidFill>
              </a:rPr>
              <a:t>Глонасс</a:t>
            </a:r>
            <a:r>
              <a:rPr lang="ru-RU" sz="1600" dirty="0" smtClean="0">
                <a:solidFill>
                  <a:srgbClr val="002060"/>
                </a:solidFill>
              </a:rPr>
              <a:t>».</a:t>
            </a:r>
          </a:p>
          <a:p>
            <a:pPr lvl="0" indent="35560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ГСЦМ «Честный Знак»:</a:t>
            </a:r>
          </a:p>
          <a:p>
            <a:pPr lvl="0" indent="355600" algn="just">
              <a:lnSpc>
                <a:spcPct val="14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Возникают затруднения в работе предприятий торговли при проведении маркировки товаров или их продаже, которые могут привести или приводят к рискам наложения административных штрафов.</a:t>
            </a:r>
          </a:p>
          <a:p>
            <a:pPr lvl="0" indent="35560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ФГИС ЛК, ГАИС «Эра-</a:t>
            </a:r>
            <a:r>
              <a:rPr lang="ru-RU" sz="1600" dirty="0" err="1" smtClean="0">
                <a:solidFill>
                  <a:srgbClr val="002060"/>
                </a:solidFill>
              </a:rPr>
              <a:t>Глонасс</a:t>
            </a:r>
            <a:r>
              <a:rPr lang="ru-RU" sz="1600" dirty="0" smtClean="0">
                <a:solidFill>
                  <a:srgbClr val="002060"/>
                </a:solidFill>
              </a:rPr>
              <a:t>»:</a:t>
            </a:r>
          </a:p>
          <a:p>
            <a:pPr lvl="0" indent="355600" algn="just">
              <a:lnSpc>
                <a:spcPct val="14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В лесопромышленном комплексе приводят к некорректному или неполному отображению пространственных характеристик лесных участков, лесосек, недостоверным сведениям в отчётных документах, что грозит наложением административных штрафов.</a:t>
            </a:r>
          </a:p>
          <a:p>
            <a:pPr lvl="0" indent="355600" algn="just">
              <a:lnSpc>
                <a:spcPct val="140000"/>
              </a:lnSpc>
            </a:pPr>
            <a:r>
              <a:rPr lang="ru-RU" sz="1600" b="1" dirty="0" smtClean="0">
                <a:solidFill>
                  <a:srgbClr val="002060"/>
                </a:solidFill>
              </a:rPr>
              <a:t>Предложения:</a:t>
            </a:r>
          </a:p>
          <a:p>
            <a:pPr lvl="0" indent="355600" algn="just">
              <a:lnSpc>
                <a:spcPct val="14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Запрет на наложение административных штрафов на предпринимателей в случае некорректной работы информационных систем.</a:t>
            </a:r>
            <a:endParaRPr lang="ru-RU" sz="1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9906000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000" cy="468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СИСТЕМНЫЕ ПРОБЛЕМЫ БИЗНЕСА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16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8000" y="1008000"/>
            <a:ext cx="8640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ctr">
              <a:lnSpc>
                <a:spcPct val="150000"/>
              </a:lnSpc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ПРОБЛЕМА ВНЕДРЕНИЯ ФГИС ЛК И «ЭРА-ГЛОНАСС» В ЛЕСОПРОМЫШЛЕННОМ КОМПЛЕКСЕ КОСТРОМСКОЙ ОБЛАСТИ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 indent="355600" algn="just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В целях урегулирования данной ситуации Уполномоченным по защите прав предпринимателей в Костромской области:</a:t>
            </a:r>
            <a:endParaRPr lang="ru-RU" sz="1600" dirty="0">
              <a:solidFill>
                <a:srgbClr val="002060"/>
              </a:solidFill>
            </a:endParaRPr>
          </a:p>
          <a:p>
            <a:pPr lvl="0" indent="457200" algn="just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                            </a:t>
            </a:r>
          </a:p>
          <a:p>
            <a:pPr lvl="0" indent="457200"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                            - направлено письмо в адрес министра природных ресурсов и экологии РФ;</a:t>
            </a:r>
          </a:p>
          <a:p>
            <a:pPr lvl="0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                                                                            </a:t>
            </a:r>
          </a:p>
          <a:p>
            <a:pPr lvl="0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                                                                              - направлено письмо в адрес министра</a:t>
            </a:r>
          </a:p>
          <a:p>
            <a:pPr lvl="0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                                                                                 промышленности и торговли РФ;</a:t>
            </a:r>
          </a:p>
          <a:p>
            <a:pPr lvl="0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</a:t>
            </a:r>
          </a:p>
          <a:p>
            <a:pPr lvl="0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-  инициировано обсуждение  </a:t>
            </a:r>
          </a:p>
          <a:p>
            <a:pPr lvl="0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проблемы на  межведомственной  </a:t>
            </a:r>
          </a:p>
          <a:p>
            <a:pPr lvl="0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рабочей группе в Прокуратуре  </a:t>
            </a:r>
          </a:p>
          <a:p>
            <a:pPr lvl="0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Костромской области.</a:t>
            </a:r>
          </a:p>
          <a:p>
            <a:pPr lvl="0" algn="just">
              <a:lnSpc>
                <a:spcPct val="150000"/>
              </a:lnSpc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lvl="0" algn="just">
              <a:lnSpc>
                <a:spcPct val="150000"/>
              </a:lnSpc>
            </a:pPr>
            <a:endParaRPr lang="ru-RU" sz="1600" b="1" dirty="0">
              <a:solidFill>
                <a:srgbClr val="FF0000"/>
              </a:solidFill>
            </a:endParaRPr>
          </a:p>
          <a:p>
            <a:pPr lvl="0" algn="just">
              <a:lnSpc>
                <a:spcPct val="150000"/>
              </a:lnSpc>
            </a:pPr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956" y="3068250"/>
            <a:ext cx="1374953" cy="1730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53664" y="2636912"/>
            <a:ext cx="1390312" cy="1967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9268" y="3223599"/>
            <a:ext cx="1767993" cy="24690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360" y="4763282"/>
            <a:ext cx="1374953" cy="1730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2594" y="4293096"/>
            <a:ext cx="1472786" cy="208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2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000" cy="468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СИСТЕМНЫЕ ПРОБЛЕМЫ БИЗНЕСА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16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47999" y="1620000"/>
            <a:ext cx="8640000" cy="2880000"/>
          </a:xfrm>
        </p:spPr>
        <p:txBody>
          <a:bodyPr>
            <a:noAutofit/>
          </a:bodyPr>
          <a:lstStyle/>
          <a:p>
            <a:pPr marL="0" lvl="0" indent="355600" algn="just">
              <a:lnSpc>
                <a:spcPct val="150000"/>
              </a:lnSpc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ИТОГИ: </a:t>
            </a:r>
          </a:p>
          <a:p>
            <a:pPr marL="0" lvl="0" indent="355600" algn="just">
              <a:lnSpc>
                <a:spcPct val="150000"/>
              </a:lnSpc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1</a:t>
            </a:r>
            <a:r>
              <a:rPr lang="ru-RU" sz="1600" dirty="0">
                <a:solidFill>
                  <a:srgbClr val="002060"/>
                </a:solidFill>
              </a:rPr>
              <a:t>. Прокуратурой Костромской </a:t>
            </a:r>
            <a:r>
              <a:rPr lang="ru-RU" sz="1600" dirty="0" smtClean="0">
                <a:solidFill>
                  <a:srgbClr val="002060"/>
                </a:solidFill>
              </a:rPr>
              <a:t>области </a:t>
            </a:r>
            <a:r>
              <a:rPr lang="ru-RU" sz="1600" dirty="0">
                <a:solidFill>
                  <a:srgbClr val="002060"/>
                </a:solidFill>
              </a:rPr>
              <a:t>в соответствии с решением межведомственной рабочей группы от 27.06.2025 года информация о проблеме доведена до Генеральной прокуратуры РФ.</a:t>
            </a:r>
          </a:p>
          <a:p>
            <a:pPr marL="0" lvl="0" indent="355600" algn="just">
              <a:lnSpc>
                <a:spcPct val="150000"/>
              </a:lnSpc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2</a:t>
            </a:r>
            <a:r>
              <a:rPr lang="ru-RU" sz="1600" dirty="0">
                <a:solidFill>
                  <a:srgbClr val="002060"/>
                </a:solidFill>
              </a:rPr>
              <a:t>. </a:t>
            </a:r>
            <a:r>
              <a:rPr lang="ru-RU" sz="1600" dirty="0" smtClean="0">
                <a:solidFill>
                  <a:srgbClr val="002060"/>
                </a:solidFill>
              </a:rPr>
              <a:t>Штрафные санкции к </a:t>
            </a:r>
            <a:r>
              <a:rPr lang="ru-RU" sz="1600" dirty="0" err="1" smtClean="0">
                <a:solidFill>
                  <a:srgbClr val="002060"/>
                </a:solidFill>
              </a:rPr>
              <a:t>лесопользователям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и перевозчикам в течение года не </a:t>
            </a:r>
            <a:r>
              <a:rPr lang="ru-RU" sz="1600" dirty="0" smtClean="0">
                <a:solidFill>
                  <a:srgbClr val="002060"/>
                </a:solidFill>
              </a:rPr>
              <a:t>применялись.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2175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000" cy="468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СИСТЕМНЫЕ ПРОБЛЕМЫ БИЗНЕСА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16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8000" y="1620000"/>
            <a:ext cx="864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МАРКИРОВКА ТОВАРОВ ЛЁГКОЙ ПРОМЫШЛЕННОСТИ (ТРЕТИЙ ЭТАП)</a:t>
            </a:r>
          </a:p>
          <a:p>
            <a:pPr indent="355600" algn="just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Постановлением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Правительства РФ от 29.06.2024 №883 «О внесении изменений в некоторые акты Правительства Российской Федерации»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определён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срок начала третьего этапа обязательной маркировки нового перечня товаров лёгкой промышленности (детская одежда, перчатки, галстуки и т.д.) с 1 марта 2025 года.</a:t>
            </a:r>
          </a:p>
          <a:p>
            <a:pPr indent="355600"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Предприниматели отмечают следующие недостатки в системе маркировки товаров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лёгкой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промышленности:</a:t>
            </a:r>
          </a:p>
          <a:p>
            <a:pPr indent="355600" algn="just">
              <a:lnSpc>
                <a:spcPct val="150000"/>
              </a:lnSpc>
              <a:buAutoNum type="arabicPeriod"/>
            </a:pP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Большое количество технических ошибок и сбоев в работе системы «Честный знак», которые не подтверждают идентификацию товара в системе и являются индикатором риска для организации проверки предпринимателя </a:t>
            </a:r>
            <a:r>
              <a:rPr lang="ru-RU" sz="1600" dirty="0" err="1">
                <a:solidFill>
                  <a:srgbClr val="002060"/>
                </a:solidFill>
                <a:cs typeface="Times New Roman" pitchFamily="18" charset="0"/>
              </a:rPr>
              <a:t>Роспотребнадзором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  <a:endParaRPr lang="ru-RU" sz="1600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23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000" cy="468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СИСТЕМНЫЕ ПРОБЛЕМЫ БИЗНЕСА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16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8000" y="1620000"/>
            <a:ext cx="864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МАРКИРОВКА ТОВАРОВ ЛЁГКОЙ ПРОМЫШЛЕННОСТИ (ТРЕТИЙ ЭТАП)</a:t>
            </a:r>
          </a:p>
          <a:p>
            <a:pPr indent="355600" algn="just">
              <a:lnSpc>
                <a:spcPct val="150000"/>
              </a:lnSpc>
              <a:buFont typeface="+mj-lt"/>
              <a:buAutoNum type="arabicPeriod" startAt="2"/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Отсутствие ответственности ООО «ЦРПТ» за некорректную работу системы «Честный знак».</a:t>
            </a:r>
          </a:p>
          <a:p>
            <a:pPr indent="355600" algn="just">
              <a:lnSpc>
                <a:spcPct val="150000"/>
              </a:lnSpc>
              <a:buAutoNum type="arabicPeriod" startAt="2"/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Фактическая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ответственность за маркировку товаров ложится на конечное звено реализации – на розничных продавцов, то есть на субъекты малого и среднего бизнеса.</a:t>
            </a:r>
          </a:p>
          <a:p>
            <a:pPr indent="355600" algn="just">
              <a:lnSpc>
                <a:spcPct val="150000"/>
              </a:lnSpc>
              <a:buAutoNum type="arabicPeriod" startAt="2"/>
            </a:pP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Отсутствие у субъектов МСП возможности закупать маркированный товар на оптовых рынках. Действует принцип «покупай или уходи».</a:t>
            </a:r>
          </a:p>
          <a:p>
            <a:pPr indent="355600" algn="just">
              <a:lnSpc>
                <a:spcPct val="150000"/>
              </a:lnSpc>
              <a:buAutoNum type="arabicPeriod" startAt="2"/>
            </a:pP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Значительные финансовые и временные затраты субъектов МСП на организацию маркировки товаров лёгкой промышленности третьего этапа (до 100 тыс. рублей – приобретение комплексного оборудования и программного обеспечения; от 15 до 30 минут – заполнение карточек и нанесение маркировки на каждую единицу товара).</a:t>
            </a:r>
          </a:p>
        </p:txBody>
      </p:sp>
    </p:spTree>
    <p:extLst>
      <p:ext uri="{BB962C8B-B14F-4D97-AF65-F5344CB8AC3E}">
        <p14:creationId xmlns:p14="http://schemas.microsoft.com/office/powerpoint/2010/main" val="401159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000" cy="468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СИСТЕМНЫЕ ПРОБЛЕМЫ БИЗНЕСА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16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8000" y="1620000"/>
            <a:ext cx="8640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МАРКИРОВКА ТОВАРОВ ЛЁГКОЙ ПРОМЫШЛЕННОСТИ (ТРЕТИЙ ЭТАП)</a:t>
            </a:r>
          </a:p>
          <a:p>
            <a:pPr indent="355600" algn="just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Вопросы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маркировки с участием Уполномоченного по защите прав предпринимателей в Костромской области рассматривались:</a:t>
            </a:r>
          </a:p>
          <a:p>
            <a:pPr indent="355600" algn="just">
              <a:lnSpc>
                <a:spcPct val="150000"/>
              </a:lnSpc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В комиссии Государственного совета РФ «Эффективная и конкурентная экономика» 18 декабря 2024 г. Решение: рекомендовать </a:t>
            </a:r>
            <a:r>
              <a:rPr lang="ru-RU" sz="1600" dirty="0" err="1">
                <a:solidFill>
                  <a:srgbClr val="002060"/>
                </a:solidFill>
                <a:cs typeface="Times New Roman" pitchFamily="18" charset="0"/>
              </a:rPr>
              <a:t>Минпромторгу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 перенести срок маркировки на 2026 г.</a:t>
            </a:r>
          </a:p>
          <a:p>
            <a:pPr indent="355600" algn="just">
              <a:lnSpc>
                <a:spcPct val="150000"/>
              </a:lnSpc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В Комитете Государственной Думы РФ по защите конкуренции 12 февраля 2025 г.</a:t>
            </a:r>
          </a:p>
          <a:p>
            <a:pPr indent="355600" algn="just">
              <a:lnSpc>
                <a:spcPct val="150000"/>
              </a:lnSpc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На общероссийской конференции предпринимательского сообщества в г. Санкт-Петербурге 23 января 2025 г.</a:t>
            </a:r>
          </a:p>
          <a:p>
            <a:pPr indent="355600" algn="just">
              <a:lnSpc>
                <a:spcPct val="150000"/>
              </a:lnSpc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На </a:t>
            </a:r>
            <a:r>
              <a:rPr lang="en-US" sz="1600" dirty="0">
                <a:solidFill>
                  <a:srgbClr val="002060"/>
                </a:solidFill>
                <a:cs typeface="Times New Roman" pitchFamily="18" charset="0"/>
              </a:rPr>
              <a:t>XIII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межрегиональной конференции Уполномоченных по защите прав предпринимателей в г. Ярославле в июне 2025 года с формулировкой консолидированной позиции Уполномоченных, направленной председателю правительства РФ </a:t>
            </a:r>
            <a:r>
              <a:rPr lang="ru-RU" sz="1600" dirty="0" err="1">
                <a:solidFill>
                  <a:srgbClr val="002060"/>
                </a:solidFill>
                <a:cs typeface="Times New Roman" pitchFamily="18" charset="0"/>
              </a:rPr>
              <a:t>Мишустину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 М.В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  <a:endParaRPr lang="ru-RU" sz="1600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88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48000" y="540000"/>
            <a:ext cx="8640960" cy="46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32" tIns="45716" rIns="91432" bIns="45716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alibri Light" pitchFamily="34" charset="0"/>
              </a:rPr>
              <a:t>СТРУКТУРА ИНСТИТУТА УПОЛНОМОЧЕННОГО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8000" y="1080000"/>
            <a:ext cx="8640960" cy="213160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indent="355600" algn="just">
              <a:lnSpc>
                <a:spcPct val="150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структуру института Уполномоченного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входят:</a:t>
            </a:r>
            <a:endParaRPr lang="ru-RU" sz="1600" dirty="0">
              <a:solidFill>
                <a:srgbClr val="002060"/>
              </a:solidFill>
              <a:cs typeface="Times New Roman" pitchFamily="18" charset="0"/>
            </a:endParaRPr>
          </a:p>
          <a:p>
            <a:pPr indent="355600" algn="just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Аппарат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Уполномоченного по защите прав предпринимателей в Костромской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области</a:t>
            </a:r>
            <a:endParaRPr lang="ru-RU" sz="1600" dirty="0">
              <a:solidFill>
                <a:srgbClr val="002060"/>
              </a:solidFill>
              <a:cs typeface="Times New Roman" pitchFamily="18" charset="0"/>
            </a:endParaRPr>
          </a:p>
          <a:p>
            <a:pPr indent="355600" algn="just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Консультативный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совет при Уполномоченном по защите прав предпринимателей в Костромской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области</a:t>
            </a:r>
            <a:endParaRPr lang="ru-RU" sz="1600" dirty="0">
              <a:solidFill>
                <a:srgbClr val="002060"/>
              </a:solidFill>
              <a:cs typeface="Times New Roman" pitchFamily="18" charset="0"/>
            </a:endParaRPr>
          </a:p>
          <a:p>
            <a:pPr indent="355600" algn="just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Общественные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представители Уполномоченного в муниципальных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образованиях</a:t>
            </a:r>
            <a:endParaRPr lang="ru-RU" sz="16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310454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84" y="3132000"/>
            <a:ext cx="8640961" cy="291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8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000" cy="468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СИСТЕМНЫЕ ПРОБЛЕМЫ БИЗНЕСА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16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8000" y="1620000"/>
            <a:ext cx="8640000" cy="3849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890"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МАРКИРОВКА ТОВАРОВ ЛЁГКОЙ ПРОМЫШЛЕННОСТИ (ТРЕТИЙ ЭТАП)</a:t>
            </a:r>
          </a:p>
          <a:p>
            <a:pPr indent="355600" algn="just">
              <a:lnSpc>
                <a:spcPct val="150000"/>
              </a:lnSpc>
              <a:spcAft>
                <a:spcPts val="450"/>
              </a:spcAft>
            </a:pP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Результаты</a:t>
            </a:r>
            <a:r>
              <a:rPr lang="ru-RU" sz="1600" b="1" dirty="0">
                <a:solidFill>
                  <a:srgbClr val="002060"/>
                </a:solidFill>
                <a:cs typeface="Times New Roman" pitchFamily="18" charset="0"/>
              </a:rPr>
              <a:t>:</a:t>
            </a:r>
          </a:p>
          <a:p>
            <a:pPr indent="355600" algn="just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Реализована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инициатива по переносу сроков маркировки и продажи остатков товаров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лёгкой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промышленности. Правительством РФ поддержано предложение уполномоченных по защите прав предпринимателей о переносе сроков маркировки:</a:t>
            </a:r>
          </a:p>
          <a:p>
            <a:pPr indent="3556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продажа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немаркированных остатков отдельных видов товаров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лёгкой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промышленности (платки, шарфы, галстуки, женское и детское белье) продлена до 31 декабря 2025 года. </a:t>
            </a:r>
          </a:p>
          <a:p>
            <a:pPr indent="3556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маркировка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остатков товаров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лёгкой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промышленности продлена до 1 марта 2026 года. </a:t>
            </a:r>
          </a:p>
          <a:p>
            <a:pPr indent="355600" algn="just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Постановлением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Правительства РФ № 1134 внесены соответствующие изменения в Постановление Правительства РФ № 1956.</a:t>
            </a:r>
          </a:p>
        </p:txBody>
      </p:sp>
    </p:spTree>
    <p:extLst>
      <p:ext uri="{BB962C8B-B14F-4D97-AF65-F5344CB8AC3E}">
        <p14:creationId xmlns:p14="http://schemas.microsoft.com/office/powerpoint/2010/main" val="11628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000" cy="468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СИСТЕМНЫЕ </a:t>
            </a:r>
            <a:r>
              <a:rPr lang="ru-RU" sz="2000" b="1" dirty="0" smtClean="0">
                <a:solidFill>
                  <a:schemeClr val="bg1"/>
                </a:solidFill>
              </a:rPr>
              <a:t>ПРОБЛЕМЫ БИЗНЕСА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16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8000" y="1080000"/>
            <a:ext cx="8640000" cy="5187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ПЕРЕЗАКЛЮЧЕНИЕ ДОЛГОСРОЧНЫХ ДОГОВОРОВ АРЕНДЫ ГОСУДАРСТВЕННОГО ИМУЩЕСТВА НА НОВЫЙ СРОК БЕЗ ТОРГОВ</a:t>
            </a:r>
          </a:p>
          <a:p>
            <a:pPr indent="355600" algn="just">
              <a:lnSpc>
                <a:spcPct val="13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течение 2025 года в аппарат Уполномоченного по защите прав предпринимателей в Костромской области поступали обращения по вопросу перезаключения долгосрочных договоров аренды государственного имущества на новый срок с действующим арендатором  без проведения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торгов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при условии соблюдения условий договора и действующего законодательства. На обращения арендаторов – субъектов МСП к арендодателю были получены отказы со ссылкой на отсутствие правовых оснований.</a:t>
            </a:r>
          </a:p>
          <a:p>
            <a:pPr indent="355600" algn="just">
              <a:lnSpc>
                <a:spcPct val="130000"/>
              </a:lnSpc>
            </a:pP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В аппарате Уполномоченного данный вопрос был изучен и сформирована правовая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позиция,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согласно которой действующим законодательством предусмотрено право арендатора</a:t>
            </a:r>
            <a:r>
              <a:rPr lang="ru-RU" sz="1600" dirty="0">
                <a:solidFill>
                  <a:srgbClr val="002060"/>
                </a:solidFill>
              </a:rPr>
              <a:t>,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надлежащим образом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исполнившего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свои обязанности по договору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, на его перезаключение без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проведения конкурса,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аукциона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при одновременном соблюдении следующих условий:</a:t>
            </a:r>
          </a:p>
          <a:p>
            <a:pPr indent="355600">
              <a:lnSpc>
                <a:spcPct val="13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1) размер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арендной платы определяется по результатам оценки рыночной стоимости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объекта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;</a:t>
            </a:r>
          </a:p>
          <a:p>
            <a:pPr indent="355600">
              <a:lnSpc>
                <a:spcPct val="130000"/>
              </a:lnSpc>
            </a:pP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2) минимальный срок, на который перезаключается договор аренды, должен составлять не менее трёх лет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  <a:endParaRPr lang="ru-RU" sz="16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92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000" cy="468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СИСТЕМНЫЕ </a:t>
            </a:r>
            <a:r>
              <a:rPr lang="ru-RU" sz="2000" b="1" dirty="0" smtClean="0">
                <a:solidFill>
                  <a:schemeClr val="bg1"/>
                </a:solidFill>
              </a:rPr>
              <a:t>ПРОБЛЕМЫ БИЗНЕСА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16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8000" y="1080000"/>
            <a:ext cx="8640000" cy="5340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900"/>
              </a:spcAft>
            </a:pP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ПЕРЕЗАКЛЮЧЕНИЕ ДОЛГОСРОЧНЫХ ДОГОВОРОВ АРЕНДЫ ГОСУДАРСТВЕННОГО ИМУЩЕСТВА НА НОВЫЙ СРОК БЕЗ ТОРГОВ</a:t>
            </a:r>
          </a:p>
          <a:p>
            <a:pPr indent="341313" algn="just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Развёрнутая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правовая позиция по перезаключению договоров была направлена:</a:t>
            </a:r>
          </a:p>
          <a:p>
            <a:pPr indent="341313" algn="just">
              <a:lnSpc>
                <a:spcPct val="150000"/>
              </a:lnSpc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департамент имущественных и земельных отношений Костромской области;</a:t>
            </a:r>
          </a:p>
          <a:p>
            <a:pPr indent="341313" algn="just">
              <a:lnSpc>
                <a:spcPct val="150000"/>
              </a:lnSpc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в Инспекцию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по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охране объектов культурного наследия Костромской области;</a:t>
            </a:r>
          </a:p>
          <a:p>
            <a:pPr indent="341313" algn="just">
              <a:lnSpc>
                <a:spcPct val="150000"/>
              </a:lnSpc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предпринимателям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, обратившимся в аппарат Уполномоченного с соответствующим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вопросом.</a:t>
            </a:r>
          </a:p>
          <a:p>
            <a:pPr indent="341313" algn="just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Несмотря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на наличие оснований для перезаключения договоров на новый срок, урегулировать вопрос в досудебном порядке предприниматели не смогли и при поддержке аппарата Уполномоченного по защите прав предпринимателей в Костромской области обратились в суд.</a:t>
            </a:r>
          </a:p>
          <a:p>
            <a:pPr indent="341313"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Правовая позиция предпринимателей по двум исковым заявлениям подтверждена решениями Арбитражного суда Костромской области.</a:t>
            </a:r>
          </a:p>
          <a:p>
            <a:pPr indent="341313"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Права предпринимателей восстановлены.</a:t>
            </a:r>
          </a:p>
        </p:txBody>
      </p:sp>
    </p:spTree>
    <p:extLst>
      <p:ext uri="{BB962C8B-B14F-4D97-AF65-F5344CB8AC3E}">
        <p14:creationId xmlns:p14="http://schemas.microsoft.com/office/powerpoint/2010/main" val="345662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000" cy="468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СОВЕРШЕНСТВОВАНИЕ ЗАКОНОДАТЕЛЬСТВА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16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8000" y="1620000"/>
            <a:ext cx="8640000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Вопрос совершенствования законодательства остаётся одним из важных направлений деятельности Уполномоченного по защите прав предпринимателей.</a:t>
            </a:r>
          </a:p>
          <a:p>
            <a:pPr indent="355600"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В 2025 году на основании обращений предпринимателей и определения единой позиции предпринимательских сообществ Уполномоченным внесены предложения по изменению положений.</a:t>
            </a:r>
          </a:p>
          <a:p>
            <a:pPr indent="355600" algn="just">
              <a:lnSpc>
                <a:spcPct val="150000"/>
              </a:lnSpc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Проекта Федерального закона «О внесении изменений в отдельные законодательные акты Российской Федерации», разработанного Министерством юстиции Российской Федерации, в части  запрета на осуществление судебного представительства лицами без статуса адвоката путём внесения изменений в Федеральный закон от 31.05.2002 N 63-ФЗ «Об адвокатской деятельности и адвокатуре в Российской Федерации» и Федеральный закон от 26.10.2002 N 127-ФЗ «О несостоятельности (банкротстве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)».</a:t>
            </a:r>
            <a:endParaRPr lang="ru-RU" sz="1600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77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000" cy="468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СОВЕРШЕНСТВОВАНИЕ ЗАКОНОДАТЕЛЬСТВА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16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8000" y="1620000"/>
            <a:ext cx="8640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>
              <a:lnSpc>
                <a:spcPct val="150000"/>
              </a:lnSpc>
            </a:pP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Что сделано:</a:t>
            </a:r>
          </a:p>
          <a:p>
            <a:pPr indent="3556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Проведено обсуждение вопроса на площадке КРО ООО «Деловая Россия» с участием Президента Адвокатской палаты и руководителя Управления Минюста России по Костромской области.</a:t>
            </a:r>
          </a:p>
          <a:p>
            <a:pPr indent="3556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Сформирована позиция деловых сообществ предпринимателей.</a:t>
            </a:r>
          </a:p>
          <a:p>
            <a:pPr indent="355600" algn="just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По мнению Уполномоченного и деловых сообществ в предлагаемом проекте закона усматриваются ограничения конкурентных прав субъектов МСП, как пользующихся услугами судебных представителей, так и предпринимателей, осуществляющих такую деятельность.</a:t>
            </a:r>
          </a:p>
          <a:p>
            <a:pPr indent="3556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Уполномоченным по защите прав предпринимателей в Костромской области направлено письмо в Министерство юстиции Российской Федерации с предложениями по внесению изменений в проект закона.</a:t>
            </a:r>
            <a:endParaRPr lang="ru-RU" sz="1600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95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9906000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371" y="540000"/>
            <a:ext cx="8640000" cy="468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СОВЕРШЕНСТВОВАНИЕ ЗАКОНОДАТЕЛЬСТВА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16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8000" y="1260000"/>
            <a:ext cx="8640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Благодаря направленным инициативам Уполномоченного по защите прав предпринимателей в Костромской области и инициативам Уполномоченных в других регионах в проект закона внесены ряд изменений, учитывающих интересы бизнеса.</a:t>
            </a:r>
          </a:p>
          <a:p>
            <a:pPr indent="355600"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Так положения закона не будут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распространяться:</a:t>
            </a:r>
            <a:endParaRPr lang="ru-RU" sz="1600" dirty="0">
              <a:solidFill>
                <a:srgbClr val="002060"/>
              </a:solidFill>
              <a:cs typeface="Times New Roman" pitchFamily="18" charset="0"/>
            </a:endParaRPr>
          </a:p>
          <a:p>
            <a:pPr indent="3556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 на работников органов защиты, представивших документы о значительном влиянии или контроле на деятельность предприятий, чьи интересы они предполагают представлять в суде;</a:t>
            </a:r>
          </a:p>
          <a:p>
            <a:pPr indent="3556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на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лиц, замещающих государственные должности субъектов РФ, что позволит региональным аппаратам Уполномоченных представлять интересы предпринимателей в суде в обозначенных законодательством случаях;</a:t>
            </a:r>
          </a:p>
          <a:p>
            <a:pPr indent="3556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ряд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функций, таких как получение судебных актов и т.д., могут осуществляться лицами на основании доверенностей, выданных им представителями в суде;</a:t>
            </a:r>
          </a:p>
          <a:p>
            <a:pPr indent="3556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проектом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предусмотрен отлагательный срок вступления его в силу в части судебного представительства до 01.01.2028 г.</a:t>
            </a:r>
          </a:p>
        </p:txBody>
      </p:sp>
    </p:spTree>
    <p:extLst>
      <p:ext uri="{BB962C8B-B14F-4D97-AF65-F5344CB8AC3E}">
        <p14:creationId xmlns:p14="http://schemas.microsoft.com/office/powerpoint/2010/main" val="14740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9906000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371" y="540000"/>
            <a:ext cx="8640000" cy="468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СОВЕРШЕНСТВОВАНИЕ ЗАКОНОДАТЕЛЬСТВА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16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371" y="1080000"/>
            <a:ext cx="8640000" cy="521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indent="349250" algn="just">
              <a:lnSpc>
                <a:spcPct val="140000"/>
              </a:lnSpc>
              <a:buFont typeface="+mj-lt"/>
              <a:buAutoNum type="arabicPeriod" startAt="2"/>
            </a:pP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Проекта Федерального закона «О внесении изменений в части первую и вторую Налогового кодекса Российской Федерации и отдельные законодательные акты Российской Федерации».</a:t>
            </a:r>
          </a:p>
          <a:p>
            <a:pPr marL="6350" indent="349250" algn="just">
              <a:lnSpc>
                <a:spcPct val="140000"/>
              </a:lnSpc>
            </a:pP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Указанный Законопроект предусматривал изменение параметров наиболее востребованных среди субъектов МСП специальных налоговых режимов:</a:t>
            </a:r>
          </a:p>
          <a:p>
            <a:pPr marL="6350" indent="349250" algn="just">
              <a:lnSpc>
                <a:spcPct val="140000"/>
              </a:lnSpc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размера ставки налога на добавленную стоимость (НДС) до 22%;</a:t>
            </a:r>
          </a:p>
          <a:p>
            <a:pPr marL="6350" indent="349250" algn="just">
              <a:lnSpc>
                <a:spcPct val="140000"/>
              </a:lnSpc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параметров применения упрощённой системы налогообложения со снижением порога уплаты НДС от 60 млн. рублей до 10 млн. рублей выручки;</a:t>
            </a:r>
          </a:p>
          <a:p>
            <a:pPr marL="6350" indent="349250" algn="just">
              <a:lnSpc>
                <a:spcPct val="140000"/>
              </a:lnSpc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запрета применения патентной системы налогообложения в стационарной торговле и грузоперевозках;</a:t>
            </a:r>
          </a:p>
          <a:p>
            <a:pPr marL="6350" indent="349250" algn="just">
              <a:lnSpc>
                <a:spcPct val="140000"/>
              </a:lnSpc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снижения порога применения патентной системы налогообложения с 60 млн. рублей до 10 млн. рублей выручки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  <a:p>
            <a:pPr marL="6350" indent="349250" algn="just">
              <a:lnSpc>
                <a:spcPct val="140000"/>
              </a:lnSpc>
            </a:pP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Предлагаемые изменения в Налоговый кодекс РФ явились значимыми для предпринимательского сообщества, потребовали широкого обсуждения и выработки предложений как на региональном, так и на межрегиональном уровне.</a:t>
            </a:r>
          </a:p>
          <a:p>
            <a:pPr marL="285750" indent="-285750" algn="just">
              <a:lnSpc>
                <a:spcPct val="130000"/>
              </a:lnSpc>
              <a:buFontTx/>
              <a:buChar char="-"/>
            </a:pPr>
            <a:endParaRPr lang="ru-RU" sz="16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16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9906000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371" y="540000"/>
            <a:ext cx="8640000" cy="468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СОВЕРШЕНСТВОВАНИЕ ЗАКОНОДАТЕЛЬСТВА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16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371" y="1260000"/>
            <a:ext cx="8640000" cy="4855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Обсуждение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Законопроекта проходило на различных площадках с участием Уполномоченного по защите прав предпринимателей:</a:t>
            </a:r>
          </a:p>
          <a:p>
            <a:pPr indent="361950" algn="just">
              <a:lnSpc>
                <a:spcPct val="150000"/>
              </a:lnSpc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в администрации Костромской области с приглашением представителей предпринимательских сообществ и УФНС России по Костромской области (сентябрь 2025 г.);</a:t>
            </a:r>
          </a:p>
          <a:p>
            <a:pPr indent="361950" algn="just">
              <a:lnSpc>
                <a:spcPct val="150000"/>
              </a:lnSpc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деловых сообществах предпринимателей Костромской области (сентябрь 2025 г.);</a:t>
            </a:r>
          </a:p>
          <a:p>
            <a:pPr indent="361950" algn="just">
              <a:lnSpc>
                <a:spcPct val="150000"/>
              </a:lnSpc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на межрегиональном совещании уполномоченных по защите прав предпринимателей в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г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. Ярославле (октябрь 2025 г.).</a:t>
            </a:r>
          </a:p>
          <a:p>
            <a:pPr indent="361950"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Предложения по Законопроекту от Уполномоченного по защите прав предпринимателей в Костромской области направлены депутатам Государственной Думы Федерального Собрания РФ и членам Совета Федерации Федерального Собрания РФ от Костромской области.</a:t>
            </a:r>
          </a:p>
          <a:p>
            <a:pPr indent="361950"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После рассмотрения Законопроекта в Государственной Думе и Совете Федерации были приняты ряд поправок, учитывающих мнение предпринимательских сообществ и закрепляющих поэтапный (до 2027 года) переход к контрольным цифрам Законопроекта.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315341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960" cy="468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1800" b="1" dirty="0">
                <a:solidFill>
                  <a:schemeClr val="bg1"/>
                </a:solidFill>
              </a:rPr>
              <a:t>ВЗАИМОДЕЙСТВИЕ </a:t>
            </a:r>
            <a:r>
              <a:rPr lang="ru-RU" sz="1800" b="1" dirty="0" smtClean="0">
                <a:solidFill>
                  <a:schemeClr val="bg1"/>
                </a:solidFill>
              </a:rPr>
              <a:t>С </a:t>
            </a:r>
            <a:r>
              <a:rPr lang="ru-RU" sz="1800" b="1" dirty="0">
                <a:solidFill>
                  <a:schemeClr val="bg1"/>
                </a:solidFill>
              </a:rPr>
              <a:t>ОРГАНАМИ ВЛАСТИ, ОБЩЕСТВЕННЫМИ ОРГАНИЗАЦИЯМИ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088657" y="6237312"/>
            <a:ext cx="41041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8000" y="1080000"/>
            <a:ext cx="8640000" cy="4953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lnSpc>
                <a:spcPct val="110000"/>
              </a:lnSpc>
            </a:pP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При осуществлении своей деятельности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Уполномоченный по защите прав предпринимателей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взаимодействует с:</a:t>
            </a:r>
          </a:p>
          <a:p>
            <a:pPr indent="3556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региональными органами власти; </a:t>
            </a:r>
          </a:p>
          <a:p>
            <a:pPr indent="3556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органами прокуратуры;</a:t>
            </a:r>
          </a:p>
          <a:p>
            <a:pPr indent="3556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общественными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организациями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предпринимателей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;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</a:p>
          <a:p>
            <a:pPr indent="3556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органами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местного самоуправления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;</a:t>
            </a:r>
          </a:p>
          <a:p>
            <a:pPr indent="3556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территориальными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органами федеральных органов государственной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власти.</a:t>
            </a:r>
            <a:endParaRPr lang="ru-RU" sz="1600" dirty="0">
              <a:solidFill>
                <a:srgbClr val="002060"/>
              </a:solidFill>
              <a:cs typeface="Times New Roman" pitchFamily="18" charset="0"/>
            </a:endParaRPr>
          </a:p>
          <a:p>
            <a:pPr indent="355600" algn="just">
              <a:lnSpc>
                <a:spcPct val="110000"/>
              </a:lnSpc>
            </a:pPr>
            <a:endParaRPr lang="ru-RU" sz="16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indent="355600" algn="just">
              <a:lnSpc>
                <a:spcPct val="11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Взаимодействие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с органами власти и общественными объединениями осуществляется, в том числе, на основании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заключенных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соглашений о сотрудничестве.</a:t>
            </a:r>
          </a:p>
          <a:p>
            <a:pPr indent="3556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5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соглашений с территориальными органами федеральных органов власти;</a:t>
            </a:r>
          </a:p>
          <a:p>
            <a:pPr indent="3556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5 соглашений с региональными органами власти и организациями;</a:t>
            </a:r>
          </a:p>
          <a:p>
            <a:pPr indent="3556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4 соглашения с муниципальными органами власти;</a:t>
            </a:r>
          </a:p>
          <a:p>
            <a:pPr indent="3556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5 соглашений с прокуратурами (прокуратура Костромской области, Северо-Западная транспортная прокуратура, Костромская транспортная прокуратура, Волжская межрегиональная природоохранная прокуратура, 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Военная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прокуратура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Костромского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гарнизона);</a:t>
            </a:r>
          </a:p>
          <a:p>
            <a:pPr indent="3556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2 соглашения с региональными отделениями общественных организаций предпринимателей (КРО ООО «Деловая Россия», КРО ООО МСП «Опора России»).</a:t>
            </a:r>
          </a:p>
        </p:txBody>
      </p:sp>
    </p:spTree>
    <p:extLst>
      <p:ext uri="{BB962C8B-B14F-4D97-AF65-F5344CB8AC3E}">
        <p14:creationId xmlns:p14="http://schemas.microsoft.com/office/powerpoint/2010/main" val="118237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960" cy="468000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ВЗАИМОДЕЙСТВИЕ С ОРГАНАМИ ВЛАСТИ, ОБЩЕСТВЕННЫМИ ОРГАНИЗАЦИЯМИ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088657" y="6237312"/>
            <a:ext cx="41041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8000" y="1080000"/>
            <a:ext cx="8640000" cy="5009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ВЗАИМОДЕЙСТВИЕ С ИСПОЛНИТЕЛЬНЫМИ ОРГАНАМИ ГОСУДАРСТВЕННОЙ ВЛАСТИ АДМИНИСТРАЦИИ КОСТРОМСКОЙ ОБЛАСТИ</a:t>
            </a:r>
          </a:p>
          <a:p>
            <a:pPr indent="355600"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На постоянной основе осуществляется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конструктивное взаимодействие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с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профильными департаментами администрации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Костромской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области, заместителями губернатора Костромской области: </a:t>
            </a:r>
          </a:p>
          <a:p>
            <a:pPr indent="3556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на основании обращений субъектов МСП, поступивших в аппарат Уполномоченного по защите прав предпринимателей;</a:t>
            </a:r>
          </a:p>
          <a:p>
            <a:pPr indent="3556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в рамках прохождения процедуры ОРВ нормативных документов, затрагивающих интересы предпринимателей;</a:t>
            </a:r>
          </a:p>
          <a:p>
            <a:pPr indent="3556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при рассмотрении проектов законов Костромской области, направленных на улучшение условий ведения бизнеса на территории Костромской области;</a:t>
            </a:r>
          </a:p>
          <a:p>
            <a:pPr indent="3556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при рассмотрении предложений Консультативного Совета при Уполномоченном по защите прав предпринимателей и деловых сообществ предпринимателей.</a:t>
            </a:r>
            <a:endParaRPr lang="ru-RU" sz="1600" i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9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392"/>
            <a:ext cx="9906000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000" cy="468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ИНФОРМАЦИОННОЕ ОБЕСПЕЧЕНИЕ ДЕЯТЕЛЬНОСТИ УПОЛНОМОЧЕННОГО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8000" y="1908000"/>
            <a:ext cx="8640000" cy="4227559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indent="355600" algn="just">
              <a:lnSpc>
                <a:spcPct val="13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В целях реализации прав граждан и предпринимателей на доступ к информации   о деятельности Уполномоченного функционирует официальный сайт Уполномоченного в сети интернет по адресу </a:t>
            </a:r>
            <a:r>
              <a:rPr lang="en-US" sz="1600" b="1" dirty="0" smtClean="0">
                <a:solidFill>
                  <a:srgbClr val="002060"/>
                </a:solidFill>
                <a:cs typeface="Times New Roman" pitchFamily="18" charset="0"/>
              </a:rPr>
              <a:t>www.ombudsman44.ru.</a:t>
            </a:r>
            <a:endParaRPr lang="ru-RU" sz="16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indent="355600" algn="just">
              <a:lnSpc>
                <a:spcPct val="13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На сайте Уполномоченного регулярно размещаются новости и информация о деятельности Уполномоченного, документы и нормативные акты в сфере предпринимательской деятельности, информация органов власти. Сайт содержит раздел для направления жалобы Уполномоченному и её типовую форму. </a:t>
            </a:r>
          </a:p>
          <a:p>
            <a:pPr indent="355600" algn="just">
              <a:lnSpc>
                <a:spcPct val="13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В 2025 году на официальном сайте Уполномоченного размещено 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48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новостных публикаций.</a:t>
            </a:r>
          </a:p>
          <a:p>
            <a:pPr indent="355600" algn="just">
              <a:lnSpc>
                <a:spcPct val="13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За 2025 год в различных СМИ опубликовано 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129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 материалов о деятельности Уполномоченного.</a:t>
            </a:r>
          </a:p>
          <a:p>
            <a:pPr indent="355600" algn="just">
              <a:lnSpc>
                <a:spcPct val="13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Все новости о деятельности Уполномоченного в постоянном режиме размещаются на официальных страницах Уполномоченного в социальных сетях Мах, </a:t>
            </a:r>
            <a:r>
              <a:rPr lang="ru-RU" sz="1600" dirty="0" err="1" smtClean="0">
                <a:solidFill>
                  <a:srgbClr val="002060"/>
                </a:solidFill>
                <a:cs typeface="Times New Roman" pitchFamily="18" charset="0"/>
              </a:rPr>
              <a:t>ВКонтакте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  <a:cs typeface="Times New Roman" pitchFamily="18" charset="0"/>
              </a:rPr>
              <a:t>Телеграм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, Одноклассники. В 2025 году в социальных сетях была размещена 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321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 публикация.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310454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945" y="1080000"/>
            <a:ext cx="3612110" cy="78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1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90" y="0"/>
            <a:ext cx="9935789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000" cy="46800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УЧАСТИЕ В РАБОТЕ ОБЩЕСТВЕНЫХ ОРГАНОВ И СОВЕТОВ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80000" y="720000"/>
            <a:ext cx="8970000" cy="2137496"/>
          </a:xfrm>
          <a:prstGeom prst="roundRect">
            <a:avLst>
              <a:gd name="adj" fmla="val 17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8000" y="1136625"/>
            <a:ext cx="8640000" cy="5238349"/>
          </a:xfrm>
          <a:prstGeom prst="rect">
            <a:avLst/>
          </a:prstGeom>
          <a:noFill/>
        </p:spPr>
        <p:txBody>
          <a:bodyPr wrap="square" lIns="91432" tIns="45716" rIns="91432" bIns="45716" rtlCol="0" anchor="ctr">
            <a:spAutoFit/>
          </a:bodyPr>
          <a:lstStyle/>
          <a:p>
            <a:pPr lvl="0" indent="355600" algn="just">
              <a:lnSpc>
                <a:spcPct val="11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Уполномоченный </a:t>
            </a:r>
            <a:r>
              <a:rPr lang="ru-RU" sz="1600" dirty="0">
                <a:solidFill>
                  <a:srgbClr val="002060"/>
                </a:solidFill>
              </a:rPr>
              <a:t>принимает участие в </a:t>
            </a:r>
            <a:r>
              <a:rPr lang="ru-RU" sz="1600" dirty="0" smtClean="0">
                <a:solidFill>
                  <a:srgbClr val="002060"/>
                </a:solidFill>
              </a:rPr>
              <a:t>работе 26 различных комиссий, рабочих групп, на которых рассматриваются вопросы поддержки и развития различных видов деятельности, в том числе</a:t>
            </a:r>
            <a:r>
              <a:rPr lang="ru-RU" sz="1600" dirty="0">
                <a:solidFill>
                  <a:srgbClr val="002060"/>
                </a:solidFill>
              </a:rPr>
              <a:t>:</a:t>
            </a:r>
            <a:endParaRPr lang="ru-RU" sz="1600" dirty="0" smtClean="0">
              <a:solidFill>
                <a:srgbClr val="002060"/>
              </a:solidFill>
            </a:endParaRPr>
          </a:p>
          <a:p>
            <a:pPr lvl="0" indent="3556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Оперативный штаб по обеспечению устойчивого развития экономики Костромской области;</a:t>
            </a:r>
          </a:p>
          <a:p>
            <a:pPr indent="3556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Совет по привлечению инвестиций и улучшению инвестиционного климата Костромской области;</a:t>
            </a:r>
          </a:p>
          <a:p>
            <a:pPr indent="3556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Совет при губернаторе Костромской области по развитию гражданского общества и правам человека;</a:t>
            </a:r>
          </a:p>
          <a:p>
            <a:pPr indent="3556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Рабочая группа при первом заместителе губернатора Костромской области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по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рассмотрению вопросов погашения просроченной кредиторской задолженности по государственным контрактам;</a:t>
            </a:r>
          </a:p>
          <a:p>
            <a:pPr indent="3556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Совет по экономической политике при Костромской областной Думе;</a:t>
            </a:r>
          </a:p>
          <a:p>
            <a:pPr lvl="0" indent="3556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Общественный совет по защите малого и среднего бизнеса при прокуратуре Костромской области;</a:t>
            </a:r>
          </a:p>
          <a:p>
            <a:pPr lvl="0" indent="3556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Общественный совет при УФНС России по Костромской области;</a:t>
            </a:r>
          </a:p>
          <a:p>
            <a:pPr lvl="0" indent="3556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Общественный совет при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Следственном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управлении СК РФ по Костромской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области.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pPr lvl="0" indent="355600" algn="just">
              <a:lnSpc>
                <a:spcPct val="11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Работа в составе консультативных органов позволяет Уполномоченному вносить предложения по развитию бизнеса в регионе и обсуждать вопросы, связанные с защитой прав и интересов бизнеса.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310454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53264" y="5500702"/>
            <a:ext cx="1847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9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2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960" cy="468000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ВЗАИМОДЕЙСТВИЕ С ОРГАНАМИ ВЛАСТИ, ОБЩЕСТВЕННЫМИ ОРГАНИЗАЦИЯМИ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088657" y="6237312"/>
            <a:ext cx="41041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8000" y="1080000"/>
            <a:ext cx="8640000" cy="510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ВЗАИМОДЕЙСТВИЕ С ПРОКУРАТУРОЙ</a:t>
            </a:r>
          </a:p>
          <a:p>
            <a:pPr indent="355600" algn="just">
              <a:lnSpc>
                <a:spcPct val="11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В 2025 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году продолжено взаимодействие с органами прокуратуры 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 целях защиты 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прав и законных интересов 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предпринимателей.</a:t>
            </a:r>
            <a:endParaRPr lang="ru-RU" sz="16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indent="355600" algn="just">
              <a:lnSpc>
                <a:spcPct val="11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Рассмотрение вопросов предпринимателей проходит 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рамках: </a:t>
            </a:r>
            <a:endParaRPr lang="ru-RU" sz="16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indent="3556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совместных выездных приёмов 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предпринимателей;</a:t>
            </a:r>
            <a:endParaRPr lang="ru-RU" sz="16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indent="3556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совместного рассмотрения жалоб и обращений предпринимателей;</a:t>
            </a:r>
          </a:p>
          <a:p>
            <a:pPr indent="3556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заседаний 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Общественного совета 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 защите малого и среднего бизнеса при 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прокуратуре Костромской 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области;</a:t>
            </a:r>
            <a:endParaRPr lang="ru-RU" sz="16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indent="3556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межведомственной рабочей группы по реализации реформы контрольно-надзорной деятельности;</a:t>
            </a:r>
          </a:p>
          <a:p>
            <a:pPr indent="3556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выездных совещаний на предприятиях региона.</a:t>
            </a:r>
          </a:p>
          <a:p>
            <a:pPr indent="355600" algn="just">
              <a:lnSpc>
                <a:spcPct val="11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 2025 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году проведено 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6 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совместных приёмов предпринимателей в муниципальных 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образованиях, 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включая областной центр, 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на 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которых рассмотрены и решены вопросы:</a:t>
            </a:r>
          </a:p>
          <a:p>
            <a:pPr indent="3556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погашения задолженности по 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государственным и муниципальным контрактам; </a:t>
            </a:r>
            <a:endParaRPr lang="ru-RU" sz="16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indent="3556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исполнения судебных 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постановлений; </a:t>
            </a:r>
            <a:endParaRPr lang="ru-RU" sz="16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indent="3556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предоставления 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государственных и муниципальных 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услуг;</a:t>
            </a:r>
            <a:endParaRPr lang="ru-RU" sz="16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indent="3556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риведения в надлежащее 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состояние 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объектов транспортной инфраструктуры;</a:t>
            </a:r>
            <a:endParaRPr lang="ru-RU" sz="16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indent="3556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выдачи разрешений на строительство 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и др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733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9906000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39999"/>
            <a:ext cx="8640000" cy="46800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1800" b="1" dirty="0">
                <a:solidFill>
                  <a:schemeClr val="bg1"/>
                </a:solidFill>
              </a:rPr>
              <a:t>ВЗАИМОДЕЙСТВИЕ С ОРГАНАМИ ВЛАСТИ, ОБЩЕСТВЕННЫМИ </a:t>
            </a:r>
            <a:r>
              <a:rPr lang="ru-RU" sz="1800" b="1" dirty="0" smtClean="0">
                <a:solidFill>
                  <a:schemeClr val="bg1"/>
                </a:solidFill>
              </a:rPr>
              <a:t>ОРГАНИЗАЦИЯМИ</a:t>
            </a:r>
            <a:endParaRPr lang="ru-RU" sz="1900" b="1" dirty="0">
              <a:solidFill>
                <a:schemeClr val="bg1"/>
              </a:solidFill>
              <a:latin typeface="Calibri Light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80000" y="720000"/>
            <a:ext cx="8970000" cy="2137496"/>
          </a:xfrm>
          <a:prstGeom prst="roundRect">
            <a:avLst>
              <a:gd name="adj" fmla="val 17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3000" y="1080000"/>
            <a:ext cx="8640000" cy="5121394"/>
          </a:xfrm>
          <a:prstGeom prst="rect">
            <a:avLst/>
          </a:prstGeom>
          <a:noFill/>
        </p:spPr>
        <p:txBody>
          <a:bodyPr wrap="square" lIns="91432" tIns="45716" rIns="91432" bIns="45716" rtlCol="0" anchor="ctr">
            <a:spAutoFit/>
          </a:bodyPr>
          <a:lstStyle/>
          <a:p>
            <a:pPr indent="355600" algn="ctr">
              <a:lnSpc>
                <a:spcPct val="90000"/>
              </a:lnSpc>
              <a:spcAft>
                <a:spcPts val="1200"/>
              </a:spcAft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ВЗАИМОДЕЙСТВИЕ С ОБЩЕСТВЕННЫМИ ОРГАНИЗАЦИЯМИ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ПРЕДПРИНИМАТЕЛЕЙ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  <a:p>
            <a:pPr indent="355600" algn="just">
              <a:lnSpc>
                <a:spcPct val="9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Уполномоченный эффективно взаимодействует </a:t>
            </a:r>
            <a:r>
              <a:rPr lang="ru-RU" sz="1600" dirty="0">
                <a:solidFill>
                  <a:srgbClr val="002060"/>
                </a:solidFill>
              </a:rPr>
              <a:t>с общественными организациями предпринимателей Костромской области:</a:t>
            </a:r>
          </a:p>
          <a:p>
            <a:pPr indent="3556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Костромским региональным </a:t>
            </a:r>
            <a:r>
              <a:rPr lang="ru-RU" sz="1600" dirty="0">
                <a:solidFill>
                  <a:srgbClr val="002060"/>
                </a:solidFill>
              </a:rPr>
              <a:t>отделением ООО «Деловая Россия», </a:t>
            </a:r>
          </a:p>
          <a:p>
            <a:pPr indent="3556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Костромским региональным </a:t>
            </a:r>
            <a:r>
              <a:rPr lang="ru-RU" sz="1600" dirty="0">
                <a:solidFill>
                  <a:srgbClr val="002060"/>
                </a:solidFill>
              </a:rPr>
              <a:t>отделением ООО МСП «Опора России», </a:t>
            </a:r>
          </a:p>
          <a:p>
            <a:pPr indent="3556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Союзом «Торгово-промышленная палата </a:t>
            </a:r>
            <a:r>
              <a:rPr lang="ru-RU" sz="1600" dirty="0">
                <a:solidFill>
                  <a:srgbClr val="002060"/>
                </a:solidFill>
              </a:rPr>
              <a:t>Костромской </a:t>
            </a:r>
            <a:r>
              <a:rPr lang="ru-RU" sz="1600" dirty="0" smtClean="0">
                <a:solidFill>
                  <a:srgbClr val="002060"/>
                </a:solidFill>
              </a:rPr>
              <a:t>области», </a:t>
            </a:r>
            <a:endParaRPr lang="ru-RU" sz="1600" dirty="0">
              <a:solidFill>
                <a:srgbClr val="002060"/>
              </a:solidFill>
            </a:endParaRPr>
          </a:p>
          <a:p>
            <a:pPr indent="3556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</a:rPr>
              <a:t>С</a:t>
            </a:r>
            <a:r>
              <a:rPr lang="ru-RU" sz="1600" dirty="0" smtClean="0">
                <a:solidFill>
                  <a:srgbClr val="002060"/>
                </a:solidFill>
              </a:rPr>
              <a:t>оюзом «Лесопромышленники </a:t>
            </a:r>
            <a:r>
              <a:rPr lang="ru-RU" sz="1600" dirty="0">
                <a:solidFill>
                  <a:srgbClr val="002060"/>
                </a:solidFill>
              </a:rPr>
              <a:t>Костромской </a:t>
            </a:r>
            <a:r>
              <a:rPr lang="ru-RU" sz="1600" dirty="0" smtClean="0">
                <a:solidFill>
                  <a:srgbClr val="002060"/>
                </a:solidFill>
              </a:rPr>
              <a:t>области».</a:t>
            </a:r>
          </a:p>
          <a:p>
            <a:pPr indent="3556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Советом арендаторов Торговых рядов.</a:t>
            </a:r>
            <a:endParaRPr lang="ru-RU" sz="1600" dirty="0">
              <a:solidFill>
                <a:srgbClr val="002060"/>
              </a:solidFill>
            </a:endParaRPr>
          </a:p>
          <a:p>
            <a:pPr indent="355600" algn="just">
              <a:lnSpc>
                <a:spcPct val="9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Представители </a:t>
            </a:r>
            <a:r>
              <a:rPr lang="ru-RU" sz="1600" dirty="0">
                <a:solidFill>
                  <a:srgbClr val="002060"/>
                </a:solidFill>
              </a:rPr>
              <a:t>общественных объединений входят в состав Консультативного совета при </a:t>
            </a:r>
            <a:r>
              <a:rPr lang="ru-RU" sz="1600" dirty="0" smtClean="0">
                <a:solidFill>
                  <a:srgbClr val="002060"/>
                </a:solidFill>
              </a:rPr>
              <a:t>Уполномоченном по защите прав предпринимателей в Костромской области.</a:t>
            </a:r>
            <a:endParaRPr lang="ru-RU" sz="1600" dirty="0">
              <a:solidFill>
                <a:srgbClr val="002060"/>
              </a:solidFill>
            </a:endParaRPr>
          </a:p>
          <a:p>
            <a:pPr indent="355600" algn="just">
              <a:lnSpc>
                <a:spcPct val="9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В 2025 году во взаимодействии с </a:t>
            </a:r>
            <a:r>
              <a:rPr lang="ru-RU" sz="1600" dirty="0">
                <a:solidFill>
                  <a:srgbClr val="002060"/>
                </a:solidFill>
              </a:rPr>
              <a:t>общественными </a:t>
            </a:r>
            <a:r>
              <a:rPr lang="ru-RU" sz="1600" dirty="0" smtClean="0">
                <a:solidFill>
                  <a:srgbClr val="002060"/>
                </a:solidFill>
              </a:rPr>
              <a:t>организациями сформирована единая позиция по следующим направлениям, затрагивающим интересы бизнеса:</a:t>
            </a:r>
            <a:endParaRPr lang="ru-RU" sz="1600" dirty="0">
              <a:solidFill>
                <a:srgbClr val="002060"/>
              </a:solidFill>
            </a:endParaRPr>
          </a:p>
          <a:p>
            <a:pPr indent="3556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введение «адвокатской монополии», запрещающей частным юристам представлять интересы предпринимателей в судах;</a:t>
            </a:r>
          </a:p>
          <a:p>
            <a:pPr indent="3556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урегулирование вопроса функционирования информационных систем ФГИС ЛК, «Эра-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Глонасс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»;</a:t>
            </a:r>
          </a:p>
          <a:p>
            <a:pPr indent="3556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по применению риск-ориентированного подхода при проведении контрольно-надзорной деятельности различных уровней;</a:t>
            </a:r>
          </a:p>
          <a:p>
            <a:pPr indent="3556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по способам размещения и применения единых стандартов рекламных конструкций в исторической части г. Костромы;</a:t>
            </a:r>
          </a:p>
          <a:p>
            <a:pPr indent="3556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по льготе по налогу на имущество организаций в связи с увеличением кадастровой стоимости объектов капитального характера.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310454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53264" y="5500702"/>
            <a:ext cx="1847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9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23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23"/>
            <a:ext cx="9906000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000" cy="468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ВЫВОДЫ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201472" y="6237312"/>
            <a:ext cx="355961" cy="296664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6527" y="1620000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На снижение индекса промышленного производства региона повлияли макроэкономические показатели, напрямую не связанные с деятельностью промышленного сектора экономики области. В основном это производство и передача электроэнергии за пределы региона.</a:t>
            </a:r>
          </a:p>
          <a:p>
            <a:pPr indent="355600" algn="just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При этом вектор малого и среднего предпринимательства показал разнонаправленные итоги. Рост обозначили виды деятельности из сектора С1 «Обрабатывающие производства», наиболее востребованные для сложившейся структуры рынка и отвечающие потребностям государства в настоящее время.</a:t>
            </a:r>
          </a:p>
          <a:p>
            <a:pPr indent="355600" algn="just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Это прежде всего производство лекарственных средств и материалов, химических веществ и химических продуктов, машин и оборудования, текстильных изделий и одежды, мебели.</a:t>
            </a:r>
            <a:endParaRPr lang="ru-RU" sz="1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36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23"/>
            <a:ext cx="9906000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000" cy="468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ВЫВОДЫ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201472" y="6237312"/>
            <a:ext cx="355961" cy="296664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8000" y="1080000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Ряд традиционных направлений экономики региона, таких как лесопромышленный комплекс и ювелирное производство снизили свои показатели.</a:t>
            </a:r>
          </a:p>
          <a:p>
            <a:pPr indent="355600" algn="just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Для поддержания их деятельности логично рассматривать меры поддержки, направленные на снижение административных барьеров ведения бизнеса, принятие мер по экспортному продвижению конечного продукта переработки.</a:t>
            </a:r>
          </a:p>
          <a:p>
            <a:pPr indent="355600" algn="just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Для ряда наиболее развивающихся направлений, отвечающих вызовам сегодняшнего дня и перспективам ближайшего будущего, таких как </a:t>
            </a:r>
            <a:r>
              <a:rPr lang="en-US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IT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-технологии, цифровизация, беспилотные системы и их обеспечение,  можно рассматривать региональные меры поддержки в рамках распоряжения Правительства Российской Федерации от 30.12.2025 г. №4176-р.</a:t>
            </a:r>
          </a:p>
          <a:p>
            <a:pPr indent="355600" algn="just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Меры поддержки возможно предусмотреть и для реального сектора экономики, связанного с продовольственной безопасностью населения – это агропромышленный сектор малого и среднего бизнеса и производство продуктов питания.</a:t>
            </a:r>
          </a:p>
          <a:p>
            <a:pPr indent="355600" algn="just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Следует продолжать оказывать поддержку бизнесу, инвестирующему в производство и сферу услуг.</a:t>
            </a:r>
          </a:p>
        </p:txBody>
      </p:sp>
    </p:spTree>
    <p:extLst>
      <p:ext uri="{BB962C8B-B14F-4D97-AF65-F5344CB8AC3E}">
        <p14:creationId xmlns:p14="http://schemas.microsoft.com/office/powerpoint/2010/main" val="140109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23"/>
            <a:ext cx="9906000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000" cy="468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ВЫВОДЫ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201472" y="6237312"/>
            <a:ext cx="355961" cy="296664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8000" y="1620000"/>
            <a:ext cx="8640960" cy="4486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Костромская область подошла к предельным цифрам по увеличению количества субъектов МСП и занятых работников в этом секторе, поэтому в рамках национального проекта «Эффективная и конкурентная экономика» административные усилия региона направлены на развитие и повышение эффективности бизнеса.</a:t>
            </a:r>
          </a:p>
          <a:p>
            <a:pPr indent="355600" algn="just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Увеличивающаяся налоговая нагрузка на бизнес, связанная со снижением порога выручки по специальным налоговым режимам и введением невозвратного НДС, требует внимательного анализа её последствий на финансовый результат и деловые условия ведения бизнеса и, в случае необходимости, рассмотрения дополнительных мер поддержки.</a:t>
            </a:r>
          </a:p>
          <a:p>
            <a:pPr indent="355600" algn="just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 целом ситуацию с состоянием и перспективами развития малого и среднего предпринимательства в Костромской области можно назвать как стабильную, управляемую и прогнозируемую, но требующую постоянного внимания из-за возникающих новых экономических вызовов.</a:t>
            </a:r>
            <a:endParaRPr lang="ru-RU" sz="1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36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000" cy="468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ПРЕДЛОЖЕНИЯ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000" y="1152000"/>
            <a:ext cx="8640000" cy="5009312"/>
          </a:xfrm>
          <a:prstGeom prst="rect">
            <a:avLst/>
          </a:prstGeom>
          <a:noFill/>
        </p:spPr>
        <p:txBody>
          <a:bodyPr wrap="square" lIns="91432" tIns="45716" rIns="91432" bIns="45716" rtlCol="0" anchor="ctr">
            <a:spAutoFit/>
          </a:bodyPr>
          <a:lstStyle/>
          <a:p>
            <a:pPr lvl="0" indent="355600"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Уполномоченному по защите прав предпринимателей в Костромской области рекомендовать:</a:t>
            </a:r>
          </a:p>
          <a:p>
            <a:pPr lvl="0" indent="355600" algn="just">
              <a:lnSpc>
                <a:spcPct val="150000"/>
              </a:lnSpc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Проводить постоянный мониторинг ситуации с развитием малого и среднего предпринимательства в Костромской области;</a:t>
            </a:r>
          </a:p>
          <a:p>
            <a:pPr lvl="0" indent="355600" algn="just">
              <a:lnSpc>
                <a:spcPct val="150000"/>
              </a:lnSpc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Формировать предложения по мерам поддержки малого и среднего предпринимательства при возникновении необходимости;</a:t>
            </a:r>
          </a:p>
          <a:p>
            <a:pPr lvl="0" indent="355600" algn="just">
              <a:lnSpc>
                <a:spcPct val="150000"/>
              </a:lnSpc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Осуществлять взаимодействие 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 администрацией и исполнительными органами государственной власти 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Костромской области, общественными объединениями предпринимателей в целях выработки предложений по развитию бизнеса в регионе;</a:t>
            </a:r>
          </a:p>
          <a:p>
            <a:pPr lvl="0" indent="355600" algn="just">
              <a:lnSpc>
                <a:spcPct val="150000"/>
              </a:lnSpc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Продолжать работу по защите прав и законных интересов субъектов предпринимательской деятельности в случае их нарушения;</a:t>
            </a:r>
          </a:p>
          <a:p>
            <a:pPr lvl="0" indent="355600" algn="just">
              <a:lnSpc>
                <a:spcPct val="150000"/>
              </a:lnSpc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Участвовать в анализе и мониторинге нормативных правовых актов региона и давать предложения по их совершенствованию.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16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74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9925682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9"/>
          <a:stretch/>
        </p:blipFill>
        <p:spPr>
          <a:xfrm>
            <a:off x="288000" y="360000"/>
            <a:ext cx="1083476" cy="1150403"/>
          </a:xfrm>
          <a:prstGeom prst="rect">
            <a:avLst/>
          </a:prstGeom>
        </p:spPr>
      </p:pic>
      <p:sp>
        <p:nvSpPr>
          <p:cNvPr id="12" name="Rectangle 5"/>
          <p:cNvSpPr/>
          <p:nvPr/>
        </p:nvSpPr>
        <p:spPr>
          <a:xfrm>
            <a:off x="1368000" y="540000"/>
            <a:ext cx="7920000" cy="64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УПОЛНОМОЧЕННЫЙ ПО ЗАЩИТЕ ПРАВ ПРЕДПРИНИМАТЕЛЕЙ </a:t>
            </a:r>
          </a:p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В КОСТРОМСКОЙ ОБЛАСТИ</a:t>
            </a:r>
            <a:endParaRPr lang="ru-RU" sz="2000" b="1" dirty="0">
              <a:solidFill>
                <a:prstClr val="white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8000" y="5589240"/>
            <a:ext cx="8640000" cy="720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</a:rPr>
              <a:t>+7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(4942) 42 - 02 - 13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</a:rPr>
              <a:t>e-mail:</a:t>
            </a:r>
            <a:r>
              <a:rPr lang="ru-RU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kostroma@ombudsmanbiz.ru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www.ombudsman44.ru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8000" y="2879999"/>
            <a:ext cx="8640000" cy="707878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СПАСИБО ЗА ВНИМАНИЕ!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95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48000" y="540000"/>
            <a:ext cx="8640961" cy="46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32" tIns="45716" rIns="91432" bIns="45716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2000" b="1" dirty="0">
                <a:solidFill>
                  <a:schemeClr val="bg1"/>
                </a:solidFill>
              </a:rPr>
              <a:t>МАЛОЕ </a:t>
            </a:r>
            <a:r>
              <a:rPr lang="ru-RU" sz="2000" b="1" dirty="0" smtClean="0">
                <a:solidFill>
                  <a:schemeClr val="bg1"/>
                </a:solidFill>
              </a:rPr>
              <a:t>И </a:t>
            </a:r>
            <a:r>
              <a:rPr lang="ru-RU" sz="2000" b="1" dirty="0">
                <a:solidFill>
                  <a:schemeClr val="bg1"/>
                </a:solidFill>
              </a:rPr>
              <a:t>СРЕДНЕЕ ПРЕДПРИНИМАТЕЛЬСТВО </a:t>
            </a:r>
            <a:r>
              <a:rPr lang="ru-RU" sz="2000" b="1" dirty="0" smtClean="0">
                <a:solidFill>
                  <a:schemeClr val="bg1"/>
                </a:solidFill>
              </a:rPr>
              <a:t>КОСТРОМСКОЙ </a:t>
            </a:r>
            <a:r>
              <a:rPr lang="ru-RU" sz="2000" b="1" dirty="0">
                <a:solidFill>
                  <a:schemeClr val="bg1"/>
                </a:solidFill>
              </a:rPr>
              <a:t>ОБЛАСТИ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0002" y="1214419"/>
            <a:ext cx="8970997" cy="553990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marL="0" lvl="1" algn="just">
              <a:lnSpc>
                <a:spcPct val="150000"/>
              </a:lnSpc>
            </a:pPr>
            <a:r>
              <a:rPr lang="ru-RU" sz="2000" dirty="0" smtClean="0">
                <a:latin typeface="Bookman Old Style" pitchFamily="18" charset="0"/>
              </a:rPr>
              <a:t>	</a:t>
            </a:r>
            <a:endParaRPr lang="ru-RU" sz="1600" dirty="0">
              <a:latin typeface="Circe Extra Bold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057456" y="6286527"/>
            <a:ext cx="481848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/>
          </p:nvPr>
        </p:nvGraphicFramePr>
        <p:xfrm>
          <a:off x="1166786" y="1071546"/>
          <a:ext cx="4722318" cy="2501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718803161"/>
              </p:ext>
            </p:extLst>
          </p:nvPr>
        </p:nvGraphicFramePr>
        <p:xfrm>
          <a:off x="648000" y="1080000"/>
          <a:ext cx="864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8933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48000" y="540000"/>
            <a:ext cx="8640960" cy="46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32" tIns="45716" rIns="91432" bIns="45716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КОЛИЧЕСТВЕННЫЙ АНАЛИЗ СУБЪЕКТОВ МСП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0002" y="1214419"/>
            <a:ext cx="8970997" cy="553990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marL="0" lvl="1" algn="just">
              <a:lnSpc>
                <a:spcPct val="150000"/>
              </a:lnSpc>
            </a:pPr>
            <a:r>
              <a:rPr lang="ru-RU" sz="2000" dirty="0" smtClean="0">
                <a:latin typeface="Bookman Old Style" pitchFamily="18" charset="0"/>
              </a:rPr>
              <a:t>	</a:t>
            </a:r>
            <a:endParaRPr lang="ru-RU" sz="1600" dirty="0">
              <a:latin typeface="Circe Extra Bold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057456" y="6286527"/>
            <a:ext cx="481848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/>
          </p:nvPr>
        </p:nvGraphicFramePr>
        <p:xfrm>
          <a:off x="1166786" y="1071546"/>
          <a:ext cx="4722318" cy="2501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48000" y="1620000"/>
            <a:ext cx="8640960" cy="3378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lang="ru-RU" sz="1600" dirty="0">
                <a:solidFill>
                  <a:srgbClr val="00206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данным Единого реестра субъектов малого и среднего предпринимательства в Костромской области по состоянию на </a:t>
            </a:r>
            <a:r>
              <a:rPr lang="ru-RU" sz="1600" dirty="0" smtClean="0">
                <a:solidFill>
                  <a:srgbClr val="00206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1 </a:t>
            </a:r>
            <a:r>
              <a:rPr lang="ru-RU" sz="1600" dirty="0">
                <a:solidFill>
                  <a:srgbClr val="00206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января </a:t>
            </a:r>
            <a:r>
              <a:rPr lang="ru-RU" sz="1600" dirty="0" smtClean="0">
                <a:solidFill>
                  <a:srgbClr val="00206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2026 </a:t>
            </a:r>
            <a:r>
              <a:rPr lang="ru-RU" sz="1600" dirty="0">
                <a:solidFill>
                  <a:srgbClr val="00206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года зарегистрировано </a:t>
            </a:r>
            <a:r>
              <a:rPr lang="ru-RU" sz="1600" dirty="0" smtClean="0">
                <a:solidFill>
                  <a:srgbClr val="00206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24 008 субъектов </a:t>
            </a:r>
            <a:r>
              <a:rPr lang="ru-RU" sz="1600" dirty="0">
                <a:solidFill>
                  <a:srgbClr val="00206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малого и среднего предпринимательства, из них </a:t>
            </a:r>
            <a:r>
              <a:rPr lang="ru-RU" sz="1600" dirty="0" smtClean="0">
                <a:solidFill>
                  <a:srgbClr val="00206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7 434 - юридические </a:t>
            </a:r>
            <a:r>
              <a:rPr lang="ru-RU" sz="1600" dirty="0">
                <a:solidFill>
                  <a:srgbClr val="00206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лица и </a:t>
            </a:r>
            <a:r>
              <a:rPr lang="ru-RU" sz="1600" dirty="0" smtClean="0">
                <a:solidFill>
                  <a:srgbClr val="00206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16 574 – </a:t>
            </a:r>
            <a:r>
              <a:rPr lang="ru-RU" sz="1600" dirty="0">
                <a:solidFill>
                  <a:srgbClr val="00206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индивидуальные предприниматели. </a:t>
            </a:r>
          </a:p>
          <a:p>
            <a:pPr indent="355600" algn="just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В 2025 </a:t>
            </a:r>
            <a:r>
              <a:rPr lang="ru-RU" sz="1600" dirty="0">
                <a:solidFill>
                  <a:srgbClr val="00206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году </a:t>
            </a:r>
            <a:r>
              <a:rPr lang="ru-RU" sz="1600" dirty="0" smtClean="0">
                <a:solidFill>
                  <a:srgbClr val="00206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количество субъектов малого и среднего предпринимательства  региона увеличилось. При этом количество индивидуальных предпринимателей в 2025 году возросло на 942 единицы, количество юридических лиц снизилось на 330 единиц.</a:t>
            </a:r>
            <a:endParaRPr lang="ru-RU" sz="1600" dirty="0">
              <a:solidFill>
                <a:srgbClr val="002060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indent="355600"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Оценочная численность работников субъектов МСП на конец </a:t>
            </a:r>
            <a:r>
              <a:rPr lang="ru-RU" sz="1600" dirty="0" smtClean="0">
                <a:solidFill>
                  <a:srgbClr val="00206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2025 </a:t>
            </a:r>
            <a:r>
              <a:rPr lang="ru-RU" sz="1600" dirty="0">
                <a:solidFill>
                  <a:srgbClr val="00206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года составила </a:t>
            </a:r>
            <a:r>
              <a:rPr lang="ru-RU" sz="1600" dirty="0" smtClean="0">
                <a:solidFill>
                  <a:srgbClr val="00206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121 </a:t>
            </a:r>
            <a:r>
              <a:rPr lang="ru-RU" sz="1600" dirty="0">
                <a:solidFill>
                  <a:srgbClr val="00206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тыс. человек, </a:t>
            </a:r>
            <a:r>
              <a:rPr lang="ru-RU" sz="1600" dirty="0" smtClean="0">
                <a:solidFill>
                  <a:srgbClr val="00206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в том </a:t>
            </a:r>
            <a:r>
              <a:rPr lang="ru-RU" sz="1600" dirty="0">
                <a:solidFill>
                  <a:srgbClr val="00206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числе 40,6 </a:t>
            </a:r>
            <a:r>
              <a:rPr lang="ru-RU" sz="1600" dirty="0" smtClean="0">
                <a:solidFill>
                  <a:srgbClr val="00206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тыс. человек – плательщики налога </a:t>
            </a:r>
            <a:r>
              <a:rPr lang="ru-RU" sz="1600" dirty="0">
                <a:solidFill>
                  <a:srgbClr val="00206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на профессиональный </a:t>
            </a:r>
            <a:r>
              <a:rPr lang="ru-RU" sz="1600" dirty="0" smtClean="0">
                <a:solidFill>
                  <a:srgbClr val="00206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доход.</a:t>
            </a:r>
            <a:endParaRPr lang="ru-RU" sz="1600" dirty="0">
              <a:solidFill>
                <a:srgbClr val="002060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34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251755</TotalTime>
  <Words>6787</Words>
  <Application>Microsoft Office PowerPoint</Application>
  <PresentationFormat>Лист A4 (210x297 мм)</PresentationFormat>
  <Paragraphs>816</Paragraphs>
  <Slides>77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77</vt:i4>
      </vt:variant>
    </vt:vector>
  </HeadingPairs>
  <TitlesOfParts>
    <vt:vector size="86" baseType="lpstr">
      <vt:lpstr>Arial</vt:lpstr>
      <vt:lpstr>Arial Black</vt:lpstr>
      <vt:lpstr>Bookman Old Style</vt:lpstr>
      <vt:lpstr>Calibri</vt:lpstr>
      <vt:lpstr>Calibri Light</vt:lpstr>
      <vt:lpstr>Circe Extra Bold</vt:lpstr>
      <vt:lpstr>Segoe UI</vt:lpstr>
      <vt:lpstr>Times New Roman</vt:lpstr>
      <vt:lpstr>Office Theme</vt:lpstr>
      <vt:lpstr>   ДОКЛАД  «О РЕЗУЛЬТАТАХ ДЕЯТЕЛЬНОСТИ УПОЛНОМОЧЕННОГО ПО ЗАЩИТЕ ПРАВ ПРЕДПРИНИМАТЕЛЕЙ В КОСТРОМСКОЙ ОБЛАСТИ  В 2025 ГОДУ»        г. Кострома, 2026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ИНФОРМАЦИОННОЕ ОБЕСПЕЧЕНИЕ ДЕЯТЕЛЬНОСТИ УПОЛНОМОЧЕННОГО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ДАННЫЕ ОПРОСА ПРЕДПРИНИМАТЕЛЕЙ</vt:lpstr>
      <vt:lpstr>ДАННЫЕ ОПРОСА ПРЕДПРИНИМАТЕЛЕЙ</vt:lpstr>
      <vt:lpstr>ДАННЫЕ ОПРОСА ПРЕДПРИНИМАТЕЛЕЙ</vt:lpstr>
      <vt:lpstr>ДАННЫЕ ОПРОСА ПРЕДПРИНИМАТЕЛЕЙ</vt:lpstr>
      <vt:lpstr>ДАННЫЕ ОПРОСА ПРЕДПРИНИМАТЕЛЕЙ</vt:lpstr>
      <vt:lpstr>ДАННЫЕ ОПРОСА ПРЕДПРИНИМАТЕЛЕЙ</vt:lpstr>
      <vt:lpstr>Презентация PowerPoint</vt:lpstr>
      <vt:lpstr>ДАННЫЕ ОПРОСА ПРЕДПРИНИМАТЕЛЕЙ</vt:lpstr>
      <vt:lpstr>ДАННЫЕ ОПРОСА ПРЕДПРИНИМАТЕЛЕЙ</vt:lpstr>
      <vt:lpstr>Презентация PowerPoint</vt:lpstr>
      <vt:lpstr>Презентация PowerPoint</vt:lpstr>
      <vt:lpstr>ДАННЫЕ ОПРОСА ПРЕДПРИНИМАТЕЛЕЙ</vt:lpstr>
      <vt:lpstr>ДАННЫЕ ОПРОСА ПРЕДПРИНИМАТЕЛЕЙ</vt:lpstr>
      <vt:lpstr>ДАННЫЕ ОПРОСА ПРЕДПРИНИМАТЕЛЕЙ</vt:lpstr>
      <vt:lpstr>ДАННЫЕ ОПРОСА ПРЕДПРИНИМАТЕЛЕЙ</vt:lpstr>
      <vt:lpstr>Презентация PowerPoint</vt:lpstr>
      <vt:lpstr>ВЫВОДЫ ПО ОЦЕНКЕ СОСТОЯНИЯ БИЗНЕСА</vt:lpstr>
      <vt:lpstr>Презентация PowerPoint</vt:lpstr>
      <vt:lpstr>КОЛИЧЕСТВЕННЫЕ ПОКАЗАТЕЛИ ОБРАЩЕНИЙ</vt:lpstr>
      <vt:lpstr>СОСТАВ ЗАЯВИТЕЛЕЙ ПО ОТРАСЛЯМ ЭКОНОМИКИ</vt:lpstr>
      <vt:lpstr>ТЕМАТИКА ОБРАЩЕНИЙ  </vt:lpstr>
      <vt:lpstr>ОСНОВНЫЕ ТЕМЫ ОБРАЩЕНИЙ </vt:lpstr>
      <vt:lpstr>ОСНОВНЫЕ ТЕМЫ ОБРАЩЕНИЙ </vt:lpstr>
      <vt:lpstr>ОСНОВНЫЕ ТЕМЫ ОБРАЩЕНИЙ </vt:lpstr>
      <vt:lpstr>ОСНОВНЫЕ ТЕМЫ ОБРАЩЕНИЙ </vt:lpstr>
      <vt:lpstr>ОСНОВНЫЕ ТЕМЫ ОБРАЩЕНИЙ </vt:lpstr>
      <vt:lpstr>ОСНОВНЫЕ ТЕМЫ ОБРАЩЕНИЙ </vt:lpstr>
      <vt:lpstr>ПРИМЕРЫ УСПЕШНОГО РАССМОТРЕНИЯ ОБРАЩЕНИЙ</vt:lpstr>
      <vt:lpstr>ПРИМЕРЫ УСПЕШНОГО РАССМОТРЕНИЯ ОБРАЩЕНИЙ</vt:lpstr>
      <vt:lpstr>ПРИМЕРЫ УСПЕШНОГО РАССМОТРЕНИЯ ОБРАЩЕНИЙ</vt:lpstr>
      <vt:lpstr>ПРИМЕРЫ УСПЕШНОГО РАССМОТРЕНИЯ ОБРАЩЕНИЙ</vt:lpstr>
      <vt:lpstr>ПРИМЕРЫ УСПЕШНОГО РАССМОТРЕНИЯ ОБРАЩЕНИЙ</vt:lpstr>
      <vt:lpstr>ПРИМЕРЫ УСПЕШНОГО РАССМОТРЕНИЯ ОБРАЩЕНИЙ</vt:lpstr>
      <vt:lpstr>ПРИМЕРЫ УСПЕШНОГО РАССМОТРЕНИЯ ОБРАЩЕНИЙ</vt:lpstr>
      <vt:lpstr>СИСТЕМНЫЕ ПРОБЛЕМЫ БИЗНЕСА</vt:lpstr>
      <vt:lpstr>СИСТЕМНЫЕ ПРОБЛЕМЫ БИЗНЕСА</vt:lpstr>
      <vt:lpstr>СИСТЕМНЫЕ ПРОБЛЕМЫ БИЗНЕСА</vt:lpstr>
      <vt:lpstr>СИСТЕМНЫЕ ПРОБЛЕМЫ БИЗНЕСА</vt:lpstr>
      <vt:lpstr>СИСТЕМНЫЕ ПРОБЛЕМЫ БИЗНЕСА</vt:lpstr>
      <vt:lpstr>СИСТЕМНЫЕ ПРОБЛЕМЫ БИЗНЕСА</vt:lpstr>
      <vt:lpstr>СИСТЕМНЫЕ ПРОБЛЕМЫ БИЗНЕСА</vt:lpstr>
      <vt:lpstr>СИСТЕМНЫЕ ПРОБЛЕМЫ БИЗНЕСА</vt:lpstr>
      <vt:lpstr>СИСТЕМНЫЕ ПРОБЛЕМЫ БИЗНЕСА</vt:lpstr>
      <vt:lpstr>СИСТЕМНЫЕ ПРОБЛЕМЫ БИЗНЕСА</vt:lpstr>
      <vt:lpstr>СИСТЕМНЫЕ ПРОБЛЕМЫ БИЗНЕСА</vt:lpstr>
      <vt:lpstr>СИСТЕМНЫЕ ПРОБЛЕМЫ БИЗНЕСА</vt:lpstr>
      <vt:lpstr>СИСТЕМНЫЕ ПРОБЛЕМЫ БИЗНЕСА</vt:lpstr>
      <vt:lpstr>СОВЕРШЕНСТВОВАНИЕ ЗАКОНОДАТЕЛЬСТВА</vt:lpstr>
      <vt:lpstr>СОВЕРШЕНСТВОВАНИЕ ЗАКОНОДАТЕЛЬСТВА</vt:lpstr>
      <vt:lpstr>СОВЕРШЕНСТВОВАНИЕ ЗАКОНОДАТЕЛЬСТВА</vt:lpstr>
      <vt:lpstr>СОВЕРШЕНСТВОВАНИЕ ЗАКОНОДАТЕЛЬСТВА</vt:lpstr>
      <vt:lpstr>СОВЕРШЕНСТВОВАНИЕ ЗАКОНОДАТЕЛЬСТВА</vt:lpstr>
      <vt:lpstr>ВЗАИМОДЕЙСТВИЕ С ОРГАНАМИ ВЛАСТИ, ОБЩЕСТВЕННЫМИ ОРГАНИЗАЦИЯМИ</vt:lpstr>
      <vt:lpstr>ВЗАИМОДЕЙСТВИЕ С ОРГАНАМИ ВЛАСТИ, ОБЩЕСТВЕННЫМИ ОРГАНИЗАЦИЯМИ</vt:lpstr>
      <vt:lpstr>УЧАСТИЕ В РАБОТЕ ОБЩЕСТВЕНЫХ ОРГАНОВ И СОВЕТОВ</vt:lpstr>
      <vt:lpstr>ВЗАИМОДЕЙСТВИЕ С ОРГАНАМИ ВЛАСТИ, ОБЩЕСТВЕННЫМИ ОРГАНИЗАЦИЯМИ</vt:lpstr>
      <vt:lpstr>ВЗАИМОДЕЙСТВИЕ С ОРГАНАМИ ВЛАСТИ, ОБЩЕСТВЕННЫМИ ОРГАНИЗАЦИЯМИ</vt:lpstr>
      <vt:lpstr>ВЫВОДЫ</vt:lpstr>
      <vt:lpstr>ВЫВОДЫ</vt:lpstr>
      <vt:lpstr>ВЫВОДЫ</vt:lpstr>
      <vt:lpstr>ПРЕДЛОЖЕНИЯ</vt:lpstr>
      <vt:lpstr>Презентация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Костя</dc:creator>
  <cp:lastModifiedBy>Светлана</cp:lastModifiedBy>
  <cp:revision>2199</cp:revision>
  <cp:lastPrinted>2026-03-31T06:23:31Z</cp:lastPrinted>
  <dcterms:created xsi:type="dcterms:W3CDTF">2018-09-04T05:58:58Z</dcterms:created>
  <dcterms:modified xsi:type="dcterms:W3CDTF">2026-03-31T07:10:51Z</dcterms:modified>
</cp:coreProperties>
</file>