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63" r:id="rId2"/>
    <p:sldId id="299" r:id="rId3"/>
    <p:sldId id="446" r:id="rId4"/>
    <p:sldId id="328" r:id="rId5"/>
    <p:sldId id="298" r:id="rId6"/>
    <p:sldId id="317" r:id="rId7"/>
    <p:sldId id="452" r:id="rId8"/>
    <p:sldId id="451" r:id="rId9"/>
    <p:sldId id="389" r:id="rId10"/>
    <p:sldId id="380" r:id="rId11"/>
    <p:sldId id="434" r:id="rId12"/>
    <p:sldId id="442" r:id="rId13"/>
    <p:sldId id="435" r:id="rId14"/>
    <p:sldId id="438" r:id="rId15"/>
    <p:sldId id="374" r:id="rId16"/>
    <p:sldId id="398" r:id="rId17"/>
    <p:sldId id="392" r:id="rId18"/>
    <p:sldId id="344" r:id="rId19"/>
    <p:sldId id="345" r:id="rId20"/>
    <p:sldId id="349" r:id="rId21"/>
    <p:sldId id="436" r:id="rId22"/>
    <p:sldId id="420" r:id="rId23"/>
    <p:sldId id="421" r:id="rId24"/>
    <p:sldId id="422" r:id="rId25"/>
    <p:sldId id="423" r:id="rId26"/>
    <p:sldId id="424" r:id="rId27"/>
    <p:sldId id="425" r:id="rId28"/>
    <p:sldId id="394" r:id="rId29"/>
    <p:sldId id="395" r:id="rId30"/>
    <p:sldId id="417" r:id="rId31"/>
    <p:sldId id="419" r:id="rId32"/>
    <p:sldId id="418" r:id="rId33"/>
    <p:sldId id="432" r:id="rId34"/>
    <p:sldId id="433" r:id="rId35"/>
    <p:sldId id="428" r:id="rId36"/>
    <p:sldId id="429" r:id="rId37"/>
    <p:sldId id="430" r:id="rId38"/>
    <p:sldId id="431" r:id="rId39"/>
    <p:sldId id="439" r:id="rId40"/>
    <p:sldId id="440" r:id="rId41"/>
    <p:sldId id="441" r:id="rId42"/>
    <p:sldId id="450" r:id="rId43"/>
    <p:sldId id="447" r:id="rId44"/>
    <p:sldId id="448" r:id="rId45"/>
    <p:sldId id="449" r:id="rId46"/>
    <p:sldId id="453" r:id="rId47"/>
    <p:sldId id="400" r:id="rId48"/>
    <p:sldId id="415" r:id="rId49"/>
    <p:sldId id="340" r:id="rId50"/>
  </p:sldIdLst>
  <p:sldSz cx="9906000" cy="6858000" type="A4"/>
  <p:notesSz cx="6797675" cy="9928225"/>
  <p:defaultTextStyle>
    <a:defPPr>
      <a:defRPr lang="ru-RU"/>
    </a:defPPr>
    <a:lvl1pPr marL="0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3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4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6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08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69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31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92" algn="l" defTabSz="9143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96" autoAdjust="0"/>
    <p:restoredTop sz="96473" autoAdjust="0"/>
  </p:normalViewPr>
  <p:slideViewPr>
    <p:cSldViewPr>
      <p:cViewPr varScale="1">
        <p:scale>
          <a:sx n="88" d="100"/>
          <a:sy n="88" d="100"/>
        </p:scale>
        <p:origin x="144" y="102"/>
      </p:cViewPr>
      <p:guideLst>
        <p:guide orient="horz" pos="2160"/>
        <p:guide pos="288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93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.puzankov\Desktop\&#1048;&#1040;&#1044;%2022%20&#1080;&#1090;&#1086;&#1075;\&#1076;&#1083;&#1103;%20&#1075;&#1088;&#1072;&#1092;&#1080;&#1082;&#1086;&#1074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0;&#1086;&#1089;&#1090;&#1103;\Downloads\&#1048;&#1089;&#1093;&#1086;&#1076;&#1085;&#1080;&#1082;%20-%20&#1086;&#1087;&#1088;&#1086;&#1089;%20&#1086;&#1082;&#1090;&#1103;&#1073;&#1088;&#1100;%20-%20&#1048;&#1069;&#1056;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0;&#1086;&#1089;&#1090;&#1103;\Downloads\&#1048;&#1089;&#1093;&#1086;&#1076;&#1085;&#1080;&#1082;%20-%20&#1086;&#1087;&#1088;&#1086;&#1089;%20&#1086;&#1082;&#1090;&#1103;&#1073;&#1088;&#1100;%20-%20&#1048;&#1069;&#1056;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0;&#1086;&#1089;&#1090;&#1103;\Downloads\&#1048;&#1089;&#1093;&#1086;&#1076;&#1085;&#1080;&#1082;%20-%20&#1086;&#1087;&#1088;&#1086;&#1089;%20&#1086;&#1082;&#1090;&#1103;&#1073;&#1088;&#1100;%20-%20&#1048;&#1069;&#1056;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0;&#1086;&#1089;&#1090;&#1103;\Downloads\&#1048;&#1089;&#1093;&#1086;&#1076;&#1085;&#1080;&#1082;%20-%20&#1086;&#1087;&#1088;&#1086;&#1089;%20&#1086;&#1082;&#1090;&#1103;&#1073;&#1088;&#1100;%20-%20&#1048;&#1069;&#1056;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409051041564227E-2"/>
          <c:y val="0.2454098354151126"/>
          <c:w val="0.53554047583844411"/>
          <c:h val="0.4764260320281873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2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торговля 27</c:v>
                </c:pt>
                <c:pt idx="1">
                  <c:v>транспорт и грузоперевозки  7</c:v>
                </c:pt>
                <c:pt idx="2">
                  <c:v>услуги 22</c:v>
                </c:pt>
                <c:pt idx="3">
                  <c:v>лесозаготовка 6</c:v>
                </c:pt>
                <c:pt idx="4">
                  <c:v>строительство и ремонт 21</c:v>
                </c:pt>
                <c:pt idx="5">
                  <c:v> сельскохозяйственное производство 10</c:v>
                </c:pt>
                <c:pt idx="6">
                  <c:v>производство  22</c:v>
                </c:pt>
                <c:pt idx="7">
                  <c:v>общественное питание  7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27</c:v>
                </c:pt>
                <c:pt idx="1">
                  <c:v>7</c:v>
                </c:pt>
                <c:pt idx="2">
                  <c:v>22</c:v>
                </c:pt>
                <c:pt idx="3">
                  <c:v>6</c:v>
                </c:pt>
                <c:pt idx="4">
                  <c:v>21</c:v>
                </c:pt>
                <c:pt idx="5">
                  <c:v>10</c:v>
                </c:pt>
                <c:pt idx="6">
                  <c:v>22</c:v>
                </c:pt>
                <c:pt idx="7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151900461117561"/>
          <c:y val="3.4782444807719776E-2"/>
          <c:w val="0.36848095807603753"/>
          <c:h val="0.93246325805069274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84816503289367E-2"/>
          <c:y val="0.11232980607363006"/>
          <c:w val="0.37505625613547594"/>
          <c:h val="0.6981041314236602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2"/>
            <c:bubble3D val="0"/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Деятельность организаций в условиях санкций 9</c:v>
                </c:pt>
                <c:pt idx="1">
                  <c:v>Имущественные и земельные отношения 9</c:v>
                </c:pt>
                <c:pt idx="2">
                  <c:v>Транспорт 4</c:v>
                </c:pt>
                <c:pt idx="3">
                  <c:v>Государственные контракты, задолженности  28</c:v>
                </c:pt>
                <c:pt idx="4">
                  <c:v>Контрольно-надзорная деятельность 6</c:v>
                </c:pt>
                <c:pt idx="5">
                  <c:v>Совершенствование законодательства 7</c:v>
                </c:pt>
                <c:pt idx="6">
                  <c:v>Налоговая сфера 12</c:v>
                </c:pt>
                <c:pt idx="7">
                  <c:v>Вопросы, связанные с частичной мобилизацией 23</c:v>
                </c:pt>
                <c:pt idx="8">
                  <c:v>Банковская сфера 5</c:v>
                </c:pt>
                <c:pt idx="9">
                  <c:v>Естественные монополии 9</c:v>
                </c:pt>
                <c:pt idx="10">
                  <c:v>Прочее 10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9</c:v>
                </c:pt>
                <c:pt idx="1">
                  <c:v>9</c:v>
                </c:pt>
                <c:pt idx="2">
                  <c:v>4</c:v>
                </c:pt>
                <c:pt idx="3">
                  <c:v>28</c:v>
                </c:pt>
                <c:pt idx="4">
                  <c:v>6</c:v>
                </c:pt>
                <c:pt idx="5">
                  <c:v>7</c:v>
                </c:pt>
                <c:pt idx="6">
                  <c:v>12</c:v>
                </c:pt>
                <c:pt idx="7">
                  <c:v>23</c:v>
                </c:pt>
                <c:pt idx="8">
                  <c:v>5</c:v>
                </c:pt>
                <c:pt idx="9">
                  <c:v>9</c:v>
                </c:pt>
                <c:pt idx="1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1193863227659275"/>
          <c:y val="2.5041065479748586E-2"/>
          <c:w val="0.47920499198238087"/>
          <c:h val="0.9749589345202514"/>
        </c:manualLayout>
      </c:layout>
      <c:overlay val="0"/>
      <c:txPr>
        <a:bodyPr/>
        <a:lstStyle/>
        <a:p>
          <a:pPr>
            <a:defRPr sz="1400" baseline="0">
              <a:ln>
                <a:solidFill>
                  <a:schemeClr val="accent1"/>
                </a:solidFill>
              </a:ln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58560606060606"/>
          <c:y val="7.3121944444444448E-2"/>
          <c:w val="0.45963265993265995"/>
          <c:h val="0.75839388888888892"/>
        </c:manualLayout>
      </c:layout>
      <c:radarChart>
        <c:radarStyle val="marker"/>
        <c:varyColors val="0"/>
        <c:ser>
          <c:idx val="1"/>
          <c:order val="0"/>
          <c:tx>
            <c:strRef>
              <c:f>Ретингование!$A$91</c:f>
              <c:strCache>
                <c:ptCount val="1"/>
              </c:strCache>
            </c:strRef>
          </c:tx>
          <c:marker>
            <c:symbol val="none"/>
          </c:marker>
          <c:cat>
            <c:strRef>
              <c:f>Ретингование!$CH$4:$CO$4</c:f>
              <c:strCache>
                <c:ptCount val="8"/>
                <c:pt idx="0">
                  <c:v>Роспотребнадзор</c:v>
                </c:pt>
                <c:pt idx="1">
                  <c:v>Росприроднадзор</c:v>
                </c:pt>
                <c:pt idx="2">
                  <c:v>Ростехнадзор</c:v>
                </c:pt>
                <c:pt idx="3">
                  <c:v>Россельхознадзор</c:v>
                </c:pt>
                <c:pt idx="4">
                  <c:v>МЧС</c:v>
                </c:pt>
                <c:pt idx="5">
                  <c:v>Ространснадзор</c:v>
                </c:pt>
                <c:pt idx="6">
                  <c:v>Росздравнадзор</c:v>
                </c:pt>
                <c:pt idx="7">
                  <c:v>Роструд</c:v>
                </c:pt>
              </c:strCache>
            </c:strRef>
          </c:cat>
          <c:val>
            <c:numRef>
              <c:f>Ретингование!$BH$91:$BO$91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2E-4B71-9212-B8860E9644AC}"/>
            </c:ext>
          </c:extLst>
        </c:ser>
        <c:ser>
          <c:idx val="0"/>
          <c:order val="1"/>
          <c:tx>
            <c:strRef>
              <c:f>Ретингование!$A$42</c:f>
              <c:strCache>
                <c:ptCount val="1"/>
                <c:pt idx="0">
                  <c:v>38</c:v>
                </c:pt>
              </c:strCache>
            </c:strRef>
          </c:tx>
          <c:marker>
            <c:symbol val="none"/>
          </c:marker>
          <c:dLbls>
            <c:dLbl>
              <c:idx val="2"/>
              <c:layout>
                <c:manualLayout>
                  <c:x val="-2.5197623883908397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A2E-4B71-9212-B8860E9644A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198946417229976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A2E-4B71-9212-B8860E9644A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7646132121083092E-3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A2E-4B71-9212-B8860E9644A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4881518908974783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A2E-4B71-9212-B8860E9644AC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5292264242165681E-3"/>
                  <c:y val="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A2E-4B71-9212-B8860E9644AC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Ретингование!$CH$4:$CO$4</c:f>
              <c:strCache>
                <c:ptCount val="8"/>
                <c:pt idx="0">
                  <c:v>Роспотребнадзор</c:v>
                </c:pt>
                <c:pt idx="1">
                  <c:v>Росприроднадзор</c:v>
                </c:pt>
                <c:pt idx="2">
                  <c:v>Ростехнадзор</c:v>
                </c:pt>
                <c:pt idx="3">
                  <c:v>Россельхознадзор</c:v>
                </c:pt>
                <c:pt idx="4">
                  <c:v>МЧС</c:v>
                </c:pt>
                <c:pt idx="5">
                  <c:v>Ространснадзор</c:v>
                </c:pt>
                <c:pt idx="6">
                  <c:v>Росздравнадзор</c:v>
                </c:pt>
                <c:pt idx="7">
                  <c:v>Роструд</c:v>
                </c:pt>
              </c:strCache>
            </c:strRef>
          </c:cat>
          <c:val>
            <c:numRef>
              <c:f>Ретингование!$BH$42:$BO$42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A2E-4B71-9212-B8860E9644AC}"/>
            </c:ext>
          </c:extLst>
        </c:ser>
        <c:ser>
          <c:idx val="2"/>
          <c:order val="2"/>
          <c:tx>
            <c:strRef>
              <c:f>Ретингование!$B$91</c:f>
              <c:strCache>
                <c:ptCount val="1"/>
                <c:pt idx="0">
                  <c:v>Всего по России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Ретингование!$CH$4:$CO$4</c:f>
              <c:strCache>
                <c:ptCount val="8"/>
                <c:pt idx="0">
                  <c:v>Роспотребнадзор</c:v>
                </c:pt>
                <c:pt idx="1">
                  <c:v>Росприроднадзор</c:v>
                </c:pt>
                <c:pt idx="2">
                  <c:v>Ростехнадзор</c:v>
                </c:pt>
                <c:pt idx="3">
                  <c:v>Россельхознадзор</c:v>
                </c:pt>
                <c:pt idx="4">
                  <c:v>МЧС</c:v>
                </c:pt>
                <c:pt idx="5">
                  <c:v>Ространснадзор</c:v>
                </c:pt>
                <c:pt idx="6">
                  <c:v>Росздравнадзор</c:v>
                </c:pt>
                <c:pt idx="7">
                  <c:v>Роструд</c:v>
                </c:pt>
              </c:strCache>
            </c:strRef>
          </c:cat>
          <c:val>
            <c:numRef>
              <c:f>Ретингование!$CH$91:$CO$91</c:f>
              <c:numCache>
                <c:formatCode>General</c:formatCode>
                <c:ptCount val="8"/>
                <c:pt idx="0">
                  <c:v>4.3</c:v>
                </c:pt>
                <c:pt idx="1">
                  <c:v>4.3</c:v>
                </c:pt>
                <c:pt idx="2">
                  <c:v>4.3</c:v>
                </c:pt>
                <c:pt idx="3">
                  <c:v>4.3</c:v>
                </c:pt>
                <c:pt idx="4">
                  <c:v>4.3</c:v>
                </c:pt>
                <c:pt idx="5">
                  <c:v>4.3</c:v>
                </c:pt>
                <c:pt idx="6">
                  <c:v>4.3</c:v>
                </c:pt>
                <c:pt idx="7">
                  <c:v>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16-2243-B41E-6B8747108285}"/>
            </c:ext>
          </c:extLst>
        </c:ser>
        <c:ser>
          <c:idx val="3"/>
          <c:order val="3"/>
          <c:tx>
            <c:strRef>
              <c:f>Ретингование!$B$42</c:f>
              <c:strCache>
                <c:ptCount val="1"/>
                <c:pt idx="0">
                  <c:v>Костромская область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4.9763037817949565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3823066060541596E-2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Ретингование!$CH$4:$CO$4</c:f>
              <c:strCache>
                <c:ptCount val="8"/>
                <c:pt idx="0">
                  <c:v>Роспотребнадзор</c:v>
                </c:pt>
                <c:pt idx="1">
                  <c:v>Росприроднадзор</c:v>
                </c:pt>
                <c:pt idx="2">
                  <c:v>Ростехнадзор</c:v>
                </c:pt>
                <c:pt idx="3">
                  <c:v>Россельхознадзор</c:v>
                </c:pt>
                <c:pt idx="4">
                  <c:v>МЧС</c:v>
                </c:pt>
                <c:pt idx="5">
                  <c:v>Ространснадзор</c:v>
                </c:pt>
                <c:pt idx="6">
                  <c:v>Росздравнадзор</c:v>
                </c:pt>
                <c:pt idx="7">
                  <c:v>Роструд</c:v>
                </c:pt>
              </c:strCache>
            </c:strRef>
          </c:cat>
          <c:val>
            <c:numRef>
              <c:f>Ретингование!$CH$42:$CO$42</c:f>
              <c:numCache>
                <c:formatCode>General</c:formatCode>
                <c:ptCount val="8"/>
                <c:pt idx="0" formatCode="0.0">
                  <c:v>6</c:v>
                </c:pt>
                <c:pt idx="1">
                  <c:v>0.4</c:v>
                </c:pt>
                <c:pt idx="2">
                  <c:v>7.4</c:v>
                </c:pt>
                <c:pt idx="3">
                  <c:v>4.2</c:v>
                </c:pt>
                <c:pt idx="4">
                  <c:v>4.3</c:v>
                </c:pt>
                <c:pt idx="5">
                  <c:v>5.4</c:v>
                </c:pt>
                <c:pt idx="6">
                  <c:v>4.3</c:v>
                </c:pt>
                <c:pt idx="7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16-2243-B41E-6B8747108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1168824"/>
        <c:axId val="231169216"/>
      </c:radarChart>
      <c:catAx>
        <c:axId val="231168824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231169216"/>
        <c:crosses val="autoZero"/>
        <c:auto val="1"/>
        <c:lblAlgn val="ctr"/>
        <c:lblOffset val="100"/>
        <c:noMultiLvlLbl val="0"/>
      </c:catAx>
      <c:valAx>
        <c:axId val="231169216"/>
        <c:scaling>
          <c:orientation val="minMax"/>
          <c:max val="8"/>
        </c:scaling>
        <c:delete val="0"/>
        <c:axPos val="l"/>
        <c:majorGridlines/>
        <c:numFmt formatCode="_(* #,##0_);_(* \(#,##0\);_(* &quot;-&quot;_);_(@_)" sourceLinked="0"/>
        <c:majorTickMark val="cross"/>
        <c:minorTickMark val="none"/>
        <c:tickLblPos val="nextTo"/>
        <c:crossAx val="2311688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3984023569023569"/>
          <c:y val="0.89034638888888906"/>
          <c:w val="0.52887171717171721"/>
          <c:h val="6.379250000000000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dirty="0" smtClean="0"/>
              <a:t>Количественный</a:t>
            </a:r>
            <a:r>
              <a:rPr lang="ru-RU" baseline="0" dirty="0" smtClean="0"/>
              <a:t> состав </a:t>
            </a:r>
            <a:r>
              <a:rPr lang="ru-RU" dirty="0" smtClean="0"/>
              <a:t>МСП Костромской области</a:t>
            </a:r>
            <a:endParaRPr lang="ru-RU" dirty="0"/>
          </a:p>
        </c:rich>
      </c:tx>
      <c:layout>
        <c:manualLayout>
          <c:xMode val="edge"/>
          <c:yMode val="edge"/>
          <c:x val="0.20435726136201462"/>
          <c:y val="1.48409451616121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023778328613803E-2"/>
          <c:y val="0.15918163605911767"/>
          <c:w val="0.96995244334277242"/>
          <c:h val="0.594867262366049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Юридические лица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039341291082385E-17"/>
                  <c:y val="-3.9980589791075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8127979273484938E-3"/>
                  <c:y val="-4.5419155271030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 01.01.2022 г.</c:v>
                </c:pt>
                <c:pt idx="1">
                  <c:v>На 01.01.2023 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 formatCode="General">
                  <c:v>8138</c:v>
                </c:pt>
                <c:pt idx="1">
                  <c:v>8024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Индивидуальные предприниматели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4531994818371234E-3"/>
                  <c:y val="-3.4732295207258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595984455113701E-3"/>
                  <c:y val="-3.2060580191315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 01.01.2022 г.</c:v>
                </c:pt>
                <c:pt idx="1">
                  <c:v>На 01.01.2023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14141</c:v>
                </c:pt>
                <c:pt idx="1">
                  <c:v>14303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 МСП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531994818371233E-2"/>
                  <c:y val="-2.9388865175372869E-2"/>
                </c:manualLayout>
              </c:layout>
              <c:tx>
                <c:rich>
                  <a:bodyPr/>
                  <a:lstStyle/>
                  <a:p>
                    <a:fld id="{67F533E7-9641-4FD3-8862-7F2335B757B9}" type="VALUE">
                      <a:rPr lang="en-US" sz="1400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307879533653411E-2"/>
                  <c:y val="-3.4732295207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 01.01.2022 г.</c:v>
                </c:pt>
                <c:pt idx="1">
                  <c:v>На 01.01.2023 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22279</c:v>
                </c:pt>
                <c:pt idx="1">
                  <c:v>22327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8"/>
        <c:gapDepth val="152"/>
        <c:shape val="box"/>
        <c:axId val="231998304"/>
        <c:axId val="231998696"/>
        <c:axId val="0"/>
      </c:bar3DChart>
      <c:catAx>
        <c:axId val="23199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998696"/>
        <c:crosses val="autoZero"/>
        <c:auto val="1"/>
        <c:lblAlgn val="ctr"/>
        <c:lblOffset val="100"/>
        <c:noMultiLvlLbl val="0"/>
      </c:catAx>
      <c:valAx>
        <c:axId val="231998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99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266295829992591E-2"/>
          <c:y val="0.95076102686583763"/>
          <c:w val="0.9208139503303916"/>
          <c:h val="4.92389730835709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1600" baseline="0" dirty="0" smtClean="0">
                <a:solidFill>
                  <a:schemeClr val="tx1"/>
                </a:solidFill>
                <a:latin typeface="+mj-lt"/>
              </a:rPr>
              <a:t>Основные факторы, влияющие на бизнес в 2022 году</a:t>
            </a:r>
            <a:endParaRPr lang="ru-RU" sz="1600" baseline="0" dirty="0">
              <a:solidFill>
                <a:schemeClr val="tx1"/>
              </a:solidFill>
              <a:latin typeface="+mj-lt"/>
            </a:endParaRPr>
          </a:p>
        </c:rich>
      </c:tx>
      <c:layout>
        <c:manualLayout>
          <c:xMode val="edge"/>
          <c:yMode val="edge"/>
          <c:x val="0.30918547217297826"/>
          <c:y val="2.30350001675046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>
              <a:gsLst>
                <a:gs pos="100000">
                  <a:schemeClr val="accent6">
                    <a:lumMod val="60000"/>
                    <a:lumOff val="40000"/>
                  </a:schemeClr>
                </a:gs>
                <a:gs pos="0">
                  <a:schemeClr val="accent6"/>
                </a:gs>
              </a:gsLst>
              <a:lin ang="5400000" scaled="0"/>
            </a:gra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2788774833862805E-3"/>
                  <c:y val="-3.6366596280046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'12'!$A$1:$A$5</c:f>
              <c:strCache>
                <c:ptCount val="5"/>
                <c:pt idx="0">
                  <c:v>спад внутреннего спроса</c:v>
                </c:pt>
                <c:pt idx="1">
                  <c:v>дефицит кадров</c:v>
                </c:pt>
                <c:pt idx="2">
                  <c:v>дефицит оборотных средств и кассовые разрывы</c:v>
                </c:pt>
                <c:pt idx="3">
                  <c:v>разрыв логистических цепочек</c:v>
                </c:pt>
                <c:pt idx="4">
                  <c:v>сложности поставок импортных товаров</c:v>
                </c:pt>
              </c:strCache>
            </c:strRef>
          </c:cat>
          <c:val>
            <c:numRef>
              <c:f>'12'!$B$1:$B$5</c:f>
              <c:numCache>
                <c:formatCode>0%</c:formatCode>
                <c:ptCount val="5"/>
                <c:pt idx="0">
                  <c:v>0.64</c:v>
                </c:pt>
                <c:pt idx="1">
                  <c:v>0.34200000000000003</c:v>
                </c:pt>
                <c:pt idx="2">
                  <c:v>0.28899999999999998</c:v>
                </c:pt>
                <c:pt idx="3" formatCode="0.00%">
                  <c:v>0.26500000000000001</c:v>
                </c:pt>
                <c:pt idx="4" formatCode="0.00%">
                  <c:v>0.191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314752"/>
        <c:axId val="230699824"/>
      </c:barChart>
      <c:catAx>
        <c:axId val="4314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699824"/>
        <c:crosses val="autoZero"/>
        <c:auto val="1"/>
        <c:lblAlgn val="ctr"/>
        <c:lblOffset val="100"/>
        <c:noMultiLvlLbl val="0"/>
      </c:catAx>
      <c:valAx>
        <c:axId val="2306998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4314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b="1" dirty="0">
                <a:solidFill>
                  <a:schemeClr val="tx1"/>
                </a:solidFill>
              </a:rPr>
              <a:t>Как Вы охарактеризуете результат деятельности Вашей компании по итогам 9 месяцев 2021 года?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508112734948645"/>
          <c:y val="0.27484168425730476"/>
          <c:w val="0.40804165698760742"/>
          <c:h val="0.638679035662704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600" b="1" i="0" u="none" strike="noStrike" kern="1200" spc="0" normalizeH="0" baseline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0"/>
                    </a:prstClr>
                  </a:outerShdw>
                </a:effectLst>
                <a:latin typeface="+mj-lt"/>
                <a:ea typeface="+mj-ea"/>
                <a:cs typeface="+mj-cs"/>
              </a:defRPr>
            </a:pPr>
            <a:r>
              <a:rPr lang="ru-RU" sz="1600" b="1" i="0" u="none" strike="noStrike" kern="1200" spc="0" normalizeH="0" baseline="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0"/>
                    </a:prstClr>
                  </a:outerShdw>
                </a:effectLst>
                <a:latin typeface="+mj-lt"/>
                <a:ea typeface="+mj-ea"/>
                <a:cs typeface="+mj-cs"/>
              </a:rPr>
              <a:t>Востребованность </a:t>
            </a:r>
            <a:r>
              <a:rPr lang="ru-RU" sz="1600" b="1" i="0" u="none" strike="noStrike" normalizeH="0" baseline="0" dirty="0" smtClean="0">
                <a:effectLst/>
              </a:rPr>
              <a:t>принятых мер поддержки бизнеса</a:t>
            </a:r>
            <a:r>
              <a:rPr lang="ru-RU" sz="1600" b="1" i="0" u="none" strike="noStrike" kern="1200" spc="0" normalizeH="0" baseline="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ru-RU" sz="1600" b="1" i="0" u="none" strike="noStrike" kern="1200" spc="0" normalizeH="0" baseline="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0"/>
                  </a:prstClr>
                </a:outerShdw>
              </a:effectLst>
              <a:latin typeface="+mj-lt"/>
              <a:ea typeface="+mj-ea"/>
              <a:cs typeface="+mj-cs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600" b="1" i="0" u="none" strike="noStrike" kern="1200" spc="0" normalizeH="0" baseline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0"/>
                  </a:prstClr>
                </a:outerShdw>
              </a:effectLst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100000">
                  <a:schemeClr val="accent6">
                    <a:lumMod val="60000"/>
                    <a:lumOff val="40000"/>
                  </a:schemeClr>
                </a:gs>
                <a:gs pos="0">
                  <a:schemeClr val="accent6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'10'!$A$1:$A$4</c:f>
              <c:strCache>
                <c:ptCount val="4"/>
                <c:pt idx="0">
                  <c:v>мораторий на проверки  </c:v>
                </c:pt>
                <c:pt idx="1">
                  <c:v>снижение ставок УСН и имущественного налога в регионе </c:v>
                </c:pt>
                <c:pt idx="2">
                  <c:v>льготные кредиты для МСП или системообразующих компаний </c:v>
                </c:pt>
                <c:pt idx="3">
                  <c:v>приостановка ввода новых требований по маркировке товаров </c:v>
                </c:pt>
              </c:strCache>
            </c:strRef>
          </c:cat>
          <c:val>
            <c:numRef>
              <c:f>'10'!$B$1:$B$4</c:f>
              <c:numCache>
                <c:formatCode>0.0%</c:formatCode>
                <c:ptCount val="4"/>
                <c:pt idx="0">
                  <c:v>0.52200000000000002</c:v>
                </c:pt>
                <c:pt idx="1">
                  <c:v>0.374</c:v>
                </c:pt>
                <c:pt idx="2">
                  <c:v>0.23899999999999999</c:v>
                </c:pt>
                <c:pt idx="3">
                  <c:v>0.22700000000000001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30939432"/>
        <c:axId val="230943912"/>
      </c:barChart>
      <c:catAx>
        <c:axId val="230939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943912"/>
        <c:crosses val="autoZero"/>
        <c:auto val="1"/>
        <c:lblAlgn val="ctr"/>
        <c:lblOffset val="100"/>
        <c:noMultiLvlLbl val="0"/>
      </c:catAx>
      <c:valAx>
        <c:axId val="2309439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230939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accent3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accent3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'1'!$A$1:$A$2</c:f>
              <c:strCache>
                <c:ptCount val="2"/>
                <c:pt idx="0">
                  <c:v>Организации, затронутые мобилизацией</c:v>
                </c:pt>
                <c:pt idx="1">
                  <c:v>Организации, не затронутые мобилизацией</c:v>
                </c:pt>
              </c:strCache>
            </c:strRef>
          </c:cat>
          <c:val>
            <c:numRef>
              <c:f>'1'!$B$1:$B$2</c:f>
              <c:numCache>
                <c:formatCode>0%</c:formatCode>
                <c:ptCount val="2"/>
                <c:pt idx="0">
                  <c:v>0.34</c:v>
                </c:pt>
                <c:pt idx="1">
                  <c:v>0.66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724309030895931"/>
          <c:y val="0.22193095820768755"/>
          <c:w val="0.37115898363900551"/>
          <c:h val="0.638679035662704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Pt>
            <c:idx val="2"/>
            <c:bubble3D val="0"/>
            <c:spPr>
              <a:solidFill>
                <a:schemeClr val="accent6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Жалобы </c:v>
                </c:pt>
                <c:pt idx="1">
                  <c:v>Заявления</c:v>
                </c:pt>
                <c:pt idx="2">
                  <c:v>Устные обращения </c:v>
                </c:pt>
                <c:pt idx="3">
                  <c:v>Федеральные жалобы 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</c:v>
                </c:pt>
                <c:pt idx="1">
                  <c:v>20</c:v>
                </c:pt>
                <c:pt idx="2">
                  <c:v>53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2"/>
            <c:bubble3D val="0"/>
            <c:spPr>
              <a:solidFill>
                <a:schemeClr val="accent6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Жалобы </c:v>
                </c:pt>
                <c:pt idx="1">
                  <c:v>Заявления</c:v>
                </c:pt>
                <c:pt idx="2">
                  <c:v>Устные обращения </c:v>
                </c:pt>
                <c:pt idx="3">
                  <c:v>Федеральные жалобы 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</c:v>
                </c:pt>
                <c:pt idx="1">
                  <c:v>24</c:v>
                </c:pt>
                <c:pt idx="2">
                  <c:v>57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163262707387769"/>
          <c:y val="0.28079306646276775"/>
          <c:w val="0.34358949234086023"/>
          <c:h val="0.56661007539458075"/>
        </c:manualLayout>
      </c:layout>
      <c:overlay val="0"/>
      <c:txPr>
        <a:bodyPr/>
        <a:lstStyle/>
        <a:p>
          <a:pPr>
            <a:defRPr sz="16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86D2A-400B-4A7B-9D83-42711C15F10D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19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0219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B903-42AE-4278-A62B-49D51F182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70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ACC19-8E77-4AB8-8362-6C7DCFC38B67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DED1D-3A94-4F68-BC8C-81CB5F118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396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3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4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6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8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9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2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ED1D-3A94-4F68-BC8C-81CB5F118E5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299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5325" y="749300"/>
            <a:ext cx="5403850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ED1D-3A94-4F68-BC8C-81CB5F118E5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166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ED1D-3A94-4F68-BC8C-81CB5F118E5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884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ED1D-3A94-4F68-BC8C-81CB5F118E5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3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ED1D-3A94-4F68-BC8C-81CB5F118E57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895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ED1D-3A94-4F68-BC8C-81CB5F118E57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893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ED1D-3A94-4F68-BC8C-81CB5F118E57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227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ED1D-3A94-4F68-BC8C-81CB5F118E57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025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ED1D-3A94-4F68-BC8C-81CB5F118E57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738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ED1D-3A94-4F68-BC8C-81CB5F118E57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873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ED1D-3A94-4F68-BC8C-81CB5F118E5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816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ED1D-3A94-4F68-BC8C-81CB5F118E5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638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ED1D-3A94-4F68-BC8C-81CB5F118E5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190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ED1D-3A94-4F68-BC8C-81CB5F118E5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388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ED1D-3A94-4F68-BC8C-81CB5F118E5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117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ED1D-3A94-4F68-BC8C-81CB5F118E5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950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ED1D-3A94-4F68-BC8C-81CB5F118E5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344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5325" y="749300"/>
            <a:ext cx="5403850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ED1D-3A94-4F68-BC8C-81CB5F118E5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70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3" y="1122365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3" y="3602043"/>
            <a:ext cx="74295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1" indent="0" algn="ctr">
              <a:buNone/>
              <a:defRPr sz="2000"/>
            </a:lvl2pPr>
            <a:lvl3pPr marL="914323" indent="0" algn="ctr">
              <a:buNone/>
              <a:defRPr sz="1800"/>
            </a:lvl3pPr>
            <a:lvl4pPr marL="1371484" indent="0" algn="ctr">
              <a:buNone/>
              <a:defRPr sz="1600"/>
            </a:lvl4pPr>
            <a:lvl5pPr marL="1828646" indent="0" algn="ctr">
              <a:buNone/>
              <a:defRPr sz="1600"/>
            </a:lvl5pPr>
            <a:lvl6pPr marL="2285808" indent="0" algn="ctr">
              <a:buNone/>
              <a:defRPr sz="1600"/>
            </a:lvl6pPr>
            <a:lvl7pPr marL="2742969" indent="0" algn="ctr">
              <a:buNone/>
              <a:defRPr sz="1600"/>
            </a:lvl7pPr>
            <a:lvl8pPr marL="3200131" indent="0" algn="ctr">
              <a:buNone/>
              <a:defRPr sz="1600"/>
            </a:lvl8pPr>
            <a:lvl9pPr marL="365729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130D-F2D3-4DD1-B23F-0A470806BE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6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4C1B-BFF0-4DEA-961D-46415BB619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9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90" y="365128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6" y="365128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DC0C-4CBC-42C7-80CA-7EE196472E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84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DFD0-87E5-4963-A416-CBE1290530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0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0" y="1709743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0" y="4589471"/>
            <a:ext cx="8543925" cy="15001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B53B-AA7A-41E3-9A5E-DCF07A6731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7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40" y="1825628"/>
            <a:ext cx="421005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6" y="1825628"/>
            <a:ext cx="421005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9222-6BAF-4597-820F-DA63232915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2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1" y="365130"/>
            <a:ext cx="8543925" cy="1325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6"/>
            <a:ext cx="4190702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1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4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8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81"/>
            <a:ext cx="4190702" cy="3684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9" y="1681166"/>
            <a:ext cx="4211340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1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4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8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9" y="2505081"/>
            <a:ext cx="4211340" cy="3684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8E42-3BE9-470D-803A-B37B498BFE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4123-DEEF-4D06-AB05-91867F489D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4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3FF6-6B55-4C90-B322-C315B53CE7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2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1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5" y="987431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1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1" indent="0">
              <a:buNone/>
              <a:defRPr sz="1400"/>
            </a:lvl2pPr>
            <a:lvl3pPr marL="914323" indent="0">
              <a:buNone/>
              <a:defRPr sz="1200"/>
            </a:lvl3pPr>
            <a:lvl4pPr marL="1371484" indent="0">
              <a:buNone/>
              <a:defRPr sz="1000"/>
            </a:lvl4pPr>
            <a:lvl5pPr marL="1828646" indent="0">
              <a:buNone/>
              <a:defRPr sz="1000"/>
            </a:lvl5pPr>
            <a:lvl6pPr marL="2285808" indent="0">
              <a:buNone/>
              <a:defRPr sz="1000"/>
            </a:lvl6pPr>
            <a:lvl7pPr marL="2742969" indent="0">
              <a:buNone/>
              <a:defRPr sz="1000"/>
            </a:lvl7pPr>
            <a:lvl8pPr marL="3200131" indent="0">
              <a:buNone/>
              <a:defRPr sz="1000"/>
            </a:lvl8pPr>
            <a:lvl9pPr marL="365729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2F30-ABDD-40D0-9BC2-844D0CCB13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20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1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5" y="987431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1" indent="0">
              <a:buNone/>
              <a:defRPr sz="2800"/>
            </a:lvl2pPr>
            <a:lvl3pPr marL="914323" indent="0">
              <a:buNone/>
              <a:defRPr sz="2400"/>
            </a:lvl3pPr>
            <a:lvl4pPr marL="1371484" indent="0">
              <a:buNone/>
              <a:defRPr sz="2000"/>
            </a:lvl4pPr>
            <a:lvl5pPr marL="1828646" indent="0">
              <a:buNone/>
              <a:defRPr sz="2000"/>
            </a:lvl5pPr>
            <a:lvl6pPr marL="2285808" indent="0">
              <a:buNone/>
              <a:defRPr sz="2000"/>
            </a:lvl6pPr>
            <a:lvl7pPr marL="2742969" indent="0">
              <a:buNone/>
              <a:defRPr sz="2000"/>
            </a:lvl7pPr>
            <a:lvl8pPr marL="3200131" indent="0">
              <a:buNone/>
              <a:defRPr sz="2000"/>
            </a:lvl8pPr>
            <a:lvl9pPr marL="365729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1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1" indent="0">
              <a:buNone/>
              <a:defRPr sz="1400"/>
            </a:lvl2pPr>
            <a:lvl3pPr marL="914323" indent="0">
              <a:buNone/>
              <a:defRPr sz="1200"/>
            </a:lvl3pPr>
            <a:lvl4pPr marL="1371484" indent="0">
              <a:buNone/>
              <a:defRPr sz="1000"/>
            </a:lvl4pPr>
            <a:lvl5pPr marL="1828646" indent="0">
              <a:buNone/>
              <a:defRPr sz="1000"/>
            </a:lvl5pPr>
            <a:lvl6pPr marL="2285808" indent="0">
              <a:buNone/>
              <a:defRPr sz="1000"/>
            </a:lvl6pPr>
            <a:lvl7pPr marL="2742969" indent="0">
              <a:buNone/>
              <a:defRPr sz="1000"/>
            </a:lvl7pPr>
            <a:lvl8pPr marL="3200131" indent="0">
              <a:buNone/>
              <a:defRPr sz="1000"/>
            </a:lvl8pPr>
            <a:lvl9pPr marL="365729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FFDA-B036-4272-9F05-3FBA79289F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9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1" y="365130"/>
            <a:ext cx="8543925" cy="1325562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1" y="1825628"/>
            <a:ext cx="8543925" cy="4351339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60"/>
            <a:ext cx="222885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9B457-F4BE-4FF1-8293-B06E2D78D5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9" y="6356360"/>
            <a:ext cx="3343275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60"/>
            <a:ext cx="222885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5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3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1" indent="-228581" algn="l" defTabSz="9143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2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5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7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9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0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2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3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4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6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8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9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1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chart" Target="../charts/chart1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906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8464" y="1142990"/>
            <a:ext cx="9777535" cy="5500727"/>
          </a:xfrm>
        </p:spPr>
        <p:txBody>
          <a:bodyPr anchor="ctr">
            <a:noAutofit/>
          </a:bodyPr>
          <a:lstStyle/>
          <a:p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Extra Bold"/>
              </a:rPr>
              <a:t/>
            </a:r>
            <a:b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Extra Bold"/>
              </a:rPr>
            </a:br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Extra Bold"/>
              </a:rPr>
              <a:t/>
            </a:r>
            <a:b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Extra Bold"/>
              </a:rPr>
            </a:br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Extra Bold"/>
              </a:rPr>
              <a:t/>
            </a:r>
            <a:b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Extra Bold"/>
              </a:rPr>
            </a:br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Extra Bold"/>
              </a:rPr>
              <a:t/>
            </a:r>
            <a:b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Extra Bold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УПОЛНОМОЧЕННОГО ПО ЗАЩИТЕ ПРАВ ПРЕДПРИНИМАТЕЛЕЙ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КОСТРОМСКОЙ ОБЛАСТИ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2022 ГОД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Кострома, 2023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alt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Extra Bold"/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1513213" y="567338"/>
            <a:ext cx="8084722" cy="7227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УПОЛНОМОЧЕННЫЙ ПО ЗАЩИТЕ ПРАВ ПРЕДПРИНИМАТЕЛЕЙ 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В КОСТРОМСКОЙ ОБЛАСТИ</a:t>
            </a:r>
            <a:endParaRPr lang="ru-RU" sz="2000" b="1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392010" y="404664"/>
            <a:ext cx="1056971" cy="112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9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48000" y="540000"/>
            <a:ext cx="8640960" cy="43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32" tIns="45716" rIns="91432" bIns="45716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КОЛИЧЕСТВЕННЫЙ АНАЛИЗ МСП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594291" y="6165304"/>
            <a:ext cx="686301" cy="7286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0002" y="1214419"/>
            <a:ext cx="8970997" cy="55399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ru-RU" sz="2000" dirty="0" smtClean="0">
                <a:latin typeface="Bookman Old Style" pitchFamily="18" charset="0"/>
              </a:rPr>
              <a:t>	</a:t>
            </a:r>
            <a:endParaRPr lang="ru-RU" sz="1600" dirty="0">
              <a:latin typeface="Circe Extra Bold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057456" y="6286527"/>
            <a:ext cx="481848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19115484"/>
              </p:ext>
            </p:extLst>
          </p:nvPr>
        </p:nvGraphicFramePr>
        <p:xfrm>
          <a:off x="1166786" y="1071546"/>
          <a:ext cx="4722318" cy="2501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5001" y="1427506"/>
            <a:ext cx="864847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данным Единого реестра субъектов малого и среднего предпринимательства в Костромской области по состоянию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января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зарегистрировано 22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327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субъектов малого и среднего предпринимательства, из них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8 024 – юридические лица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14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303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индивидуальные предприниматели.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количество предприятий региона осталось практически на уровне 2021 года, при этом количество индивидуальных предпринимателей в 2022 году увеличилось на 162 единицы, количество юридических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лиц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уменьшилось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114 единиц.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Численность работников субъектов МСП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учётом плательщиков налога на профессиональный доход составляет 121,5 тысяч человек и увеличилась по сравнению с 2021 годом на 7,5 тысяч человек.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218" y="6309320"/>
            <a:ext cx="7273158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7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48000" y="540000"/>
            <a:ext cx="8640960" cy="43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32" tIns="45716" rIns="91432" bIns="45716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539750">
              <a:lnSpc>
                <a:spcPct val="11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ИНДЕКС ПРОМЫШЛЕННОГО </a:t>
            </a:r>
            <a:r>
              <a:rPr lang="ru-RU" sz="2000" b="1" dirty="0" smtClean="0">
                <a:solidFill>
                  <a:schemeClr val="bg1"/>
                </a:solidFill>
              </a:rPr>
              <a:t>ПРОИЗВОДСТВА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66299" y="6165304"/>
            <a:ext cx="686301" cy="7286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2520" y="1064719"/>
            <a:ext cx="8559953" cy="555843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indent="539750" algn="just">
              <a:lnSpc>
                <a:spcPct val="110000"/>
              </a:lnSpc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11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промышленного производства Костромской области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93,3%.</a:t>
            </a:r>
          </a:p>
          <a:p>
            <a:pPr indent="539750" algn="just">
              <a:lnSpc>
                <a:spcPct val="11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с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санкционным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давлением, изменение экономических условий в стране в 2022 году разнопланово повлияли на ведение бизнеса в различных отраслях и видах деятельности.</a:t>
            </a:r>
          </a:p>
          <a:p>
            <a:pPr indent="539750" algn="just">
              <a:lnSpc>
                <a:spcPct val="11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снижение индекса в процентном и денежном выражении произошло в лесопромышленном комплексе по видам экономической деятельности: производство изделий из дерева,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древесины,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лесозаготовка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39750" algn="just">
              <a:lnSpc>
                <a:spcPct val="11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Отрицательные показатели продемонстрировали:</a:t>
            </a:r>
          </a:p>
          <a:p>
            <a:pPr marL="539750" algn="just">
              <a:lnSpc>
                <a:spcPct val="110000"/>
              </a:lnSpc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производство электрического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algn="just">
              <a:lnSpc>
                <a:spcPct val="110000"/>
              </a:lnSpc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производство машин и оборудования, не включенных в другие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группировки;</a:t>
            </a:r>
          </a:p>
          <a:p>
            <a:pPr marL="539750" algn="just">
              <a:lnSpc>
                <a:spcPct val="110000"/>
              </a:lnSpc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забор, очистка и распределение воды.</a:t>
            </a:r>
          </a:p>
          <a:p>
            <a:pPr indent="539750" algn="just">
              <a:lnSpc>
                <a:spcPct val="11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 отраслей с учетом новых потребностей рынка и возникших возможностей развития бизнеса показали устойчивый рост годовых показателей:</a:t>
            </a:r>
          </a:p>
          <a:p>
            <a:pPr indent="539750" algn="just">
              <a:lnSpc>
                <a:spcPct val="11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металлургическое производство;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11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производство химических веществ и химических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11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производство бумаги и бумажных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изделий;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11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производство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мебели;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11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производство пищевых продуктов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ряд других.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>
              <a:lnSpc>
                <a:spcPct val="120000"/>
              </a:lnSpc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120000"/>
              </a:lnSpc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057456" y="6286527"/>
            <a:ext cx="481848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037" y="6313224"/>
            <a:ext cx="7273158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8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48000" y="540000"/>
            <a:ext cx="8640960" cy="43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32" tIns="45716" rIns="91432" bIns="45716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539750">
              <a:lnSpc>
                <a:spcPct val="11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ИНДЕКС ПРОМЫШЛЕННОГО </a:t>
            </a:r>
            <a:r>
              <a:rPr lang="ru-RU" sz="2000" b="1" dirty="0" smtClean="0">
                <a:solidFill>
                  <a:schemeClr val="bg1"/>
                </a:solidFill>
              </a:rPr>
              <a:t>ПРОИЗВОДСТВА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66299" y="6165304"/>
            <a:ext cx="686301" cy="7286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2930" y="1030445"/>
            <a:ext cx="8559953" cy="580465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indent="444500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анализа ситуации по данным налоговых органов и Росстата малое и среднее предпринимательство Костромской области по итогам года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налоговых отчислений и валовой продукции. В целом по сегменту МСП рост налоговых отчислений составил 114%.</a:t>
            </a:r>
          </a:p>
          <a:p>
            <a:pPr indent="4445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Спад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кварталов 2022 года компенсировался ростом по году.</a:t>
            </a:r>
          </a:p>
          <a:p>
            <a:pPr indent="4445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заслуживают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сумевшие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прежние темпы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по объективным причинам:</a:t>
            </a:r>
          </a:p>
          <a:p>
            <a:pPr lvl="0" indent="4445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орговля непродовольственными товарами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(одежда,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деревянные изделия, спортивные товары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45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розничная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торговля в нестационарных торговых объектах;</a:t>
            </a:r>
          </a:p>
          <a:p>
            <a:pPr lvl="0" indent="4445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издательская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деятельность;</a:t>
            </a:r>
          </a:p>
          <a:p>
            <a:pPr lvl="0" indent="4445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деятельность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демонстрации фильмов;</a:t>
            </a:r>
          </a:p>
          <a:p>
            <a:pPr lvl="0" indent="4445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деятельность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рекламная;</a:t>
            </a:r>
          </a:p>
          <a:p>
            <a:pPr lvl="0" indent="4445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деятельность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спорта.</a:t>
            </a:r>
          </a:p>
          <a:p>
            <a:pPr indent="4445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требовали поддержки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региональном уровне, что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сделано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предложению администрации Костромской области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внесения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Костромской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</a:p>
          <a:p>
            <a:pPr indent="4445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 в Костромской области можно охарактеризовать как устойчивое.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с развитием бизнеса требует постоянного внимания, анализа и принятия корректирующих мероприятий.</a:t>
            </a:r>
          </a:p>
          <a:p>
            <a:pPr indent="444500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9750" algn="ctr">
              <a:lnSpc>
                <a:spcPct val="120000"/>
              </a:lnSpc>
              <a:defRPr lang="ru-RU" sz="1600" b="1" i="0" u="none" strike="noStrike" kern="1200" spc="0" normalizeH="0" baseline="0" dirty="0">
                <a:solidFill>
                  <a:prstClr val="black"/>
                </a:solidFill>
                <a:effectLst/>
                <a:latin typeface="+mj-lt"/>
                <a:ea typeface="+mj-ea"/>
                <a:cs typeface="+mj-cs"/>
              </a:defRPr>
            </a:pPr>
            <a:endParaRPr lang="ru-RU" sz="16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057456" y="6286527"/>
            <a:ext cx="481848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037" y="6309320"/>
            <a:ext cx="7273158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1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48000" y="540000"/>
            <a:ext cx="8640000" cy="43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32" tIns="45716" rIns="91432" bIns="45716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АНАЛИЗ СОСТОЯНИЯ БИЗНЕСА, ДАННЫЕ ОПРОСА ПРЕДПРИНИМАТЕЛЕЙ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66299" y="6156689"/>
            <a:ext cx="686301" cy="7286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0002" y="1214419"/>
            <a:ext cx="8970997" cy="55399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ru-RU" sz="2000" dirty="0" smtClean="0">
                <a:latin typeface="Bookman Old Style" pitchFamily="18" charset="0"/>
              </a:rPr>
              <a:t>	</a:t>
            </a:r>
            <a:endParaRPr lang="ru-RU" sz="1600" dirty="0">
              <a:latin typeface="Circe Extra Bold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057456" y="6286527"/>
            <a:ext cx="481848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568" y="6309320"/>
            <a:ext cx="7273158" cy="4328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86901" y="3277344"/>
            <a:ext cx="4635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910" y="1361979"/>
            <a:ext cx="86035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 algn="just">
              <a:lnSpc>
                <a:spcPct val="12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бизнес столкнулся с серией вызовов, связанных прежде всего с внешним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санкционным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давлением и проведением специальной военной операции.</a:t>
            </a:r>
          </a:p>
          <a:p>
            <a:pPr indent="444500" algn="just">
              <a:lnSpc>
                <a:spcPct val="12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изучения влияния на состояние бизнеса указанных факторов в 2022 году аппаратом Уполномоченного проводились опросы предпринимателей.</a:t>
            </a:r>
          </a:p>
          <a:p>
            <a:pPr indent="444500" algn="just">
              <a:lnSpc>
                <a:spcPct val="12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indent="444500" algn="just">
              <a:lnSpc>
                <a:spcPct val="12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опросах приняли участие представители следующих видов деятельности: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непродовольственными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товарами –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%,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торговля продовольственными товарами –  11%, 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питание –  8%, 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обрабатывающие производства – 7,5%, 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производство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стройматериалов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%,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бытовых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– 7,3%, 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и лесное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 – 5,2%, 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бразование – 3,9%, 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гостиничный и туристический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 – 3,5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94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48000" y="540000"/>
            <a:ext cx="8640000" cy="43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32" tIns="45716" rIns="91432" bIns="45716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2000" b="1" dirty="0">
                <a:solidFill>
                  <a:schemeClr val="bg1"/>
                </a:solidFill>
              </a:rPr>
              <a:t>АНАЛИЗ СОСТОЯНИЯ БИЗНЕСА, ДАННЫЕ ОПРОСА ПРЕДПРИНИМАТЕЛЕЙ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66299" y="6156689"/>
            <a:ext cx="686301" cy="7286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0002" y="1214419"/>
            <a:ext cx="8970997" cy="55399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ru-RU" sz="2000" dirty="0" smtClean="0">
                <a:latin typeface="Bookman Old Style" pitchFamily="18" charset="0"/>
              </a:rPr>
              <a:t>	</a:t>
            </a:r>
            <a:endParaRPr lang="ru-RU" sz="1600" dirty="0">
              <a:latin typeface="Circe Extra Bold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057456" y="6286527"/>
            <a:ext cx="481848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568" y="6300000"/>
            <a:ext cx="7273158" cy="432854"/>
          </a:xfrm>
          <a:prstGeom prst="rect">
            <a:avLst/>
          </a:prstGeom>
        </p:spPr>
      </p:pic>
      <p:graphicFrame>
        <p:nvGraphicFramePr>
          <p:cNvPr id="14" name="Диаграмма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409743"/>
              </p:ext>
            </p:extLst>
          </p:nvPr>
        </p:nvGraphicFramePr>
        <p:xfrm>
          <a:off x="885573" y="1484784"/>
          <a:ext cx="8188339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86901" y="3277344"/>
            <a:ext cx="4635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12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960" cy="432048"/>
          </a:xfrm>
          <a:solidFill>
            <a:schemeClr val="accent5">
              <a:lumMod val="75000"/>
            </a:schemeClr>
          </a:solidFill>
        </p:spPr>
        <p:txBody>
          <a:bodyPr vert="horz" lIns="91432" tIns="45716" rIns="91432" bIns="45716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000" b="1" dirty="0">
                <a:solidFill>
                  <a:schemeClr val="bg1"/>
                </a:solidFill>
              </a:rPr>
              <a:t>АНАЛИЗ СОСТОЯНИЯ БИЗНЕСА, ДАННЫЕ ОПРОСА ПРЕДПРИНИМАТЕЛЕЙ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66299" y="6156689"/>
            <a:ext cx="686301" cy="7286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6299" y="4719770"/>
            <a:ext cx="8664012" cy="923322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Самой востребованной по мнению предпринимателей мерой поддержки стала отмена проведения проверок – 52,2% опрошенных.</a:t>
            </a:r>
            <a:endParaRPr lang="ru-RU" sz="16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885628"/>
              </p:ext>
            </p:extLst>
          </p:nvPr>
        </p:nvGraphicFramePr>
        <p:xfrm>
          <a:off x="1527569" y="1210705"/>
          <a:ext cx="7920880" cy="2777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036807"/>
              </p:ext>
            </p:extLst>
          </p:nvPr>
        </p:nvGraphicFramePr>
        <p:xfrm>
          <a:off x="560512" y="1484317"/>
          <a:ext cx="9145016" cy="3212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08584" y="6320272"/>
            <a:ext cx="698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Уполномоченный по защите прав предпринимателей в Костромской области</a:t>
            </a:r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52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7" y="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960" cy="432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000" b="1" dirty="0">
                <a:solidFill>
                  <a:schemeClr val="bg1"/>
                </a:solidFill>
              </a:rPr>
              <a:t>АНАЛИЗ СОСТОЯНИЯ БИЗНЕСА, ДАННЫЕ ОПРОСА ПРЕДПРИНИМАТЕЛЕЙ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32520" y="6228697"/>
            <a:ext cx="686301" cy="7286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93147" y="4829317"/>
            <a:ext cx="8664012" cy="907933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58-ми процентах организаций, затронутых мобилизацией,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замещение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мобилизованных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не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потребовалось,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замена была найдена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быстро.</a:t>
            </a:r>
          </a:p>
          <a:p>
            <a:pPr algn="ctr">
              <a:spcAft>
                <a:spcPts val="6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смогли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замену для выбывших сотрудников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9% организаций.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936682"/>
              </p:ext>
            </p:extLst>
          </p:nvPr>
        </p:nvGraphicFramePr>
        <p:xfrm>
          <a:off x="1112420" y="1669850"/>
          <a:ext cx="6880738" cy="3026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218" y="6300000"/>
            <a:ext cx="7273158" cy="4328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05416" y="1252560"/>
            <a:ext cx="559159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+mj-lt"/>
              </a:rPr>
              <a:t>Влияние частичной мобилизации на деятельность организаций</a:t>
            </a:r>
            <a:endParaRPr lang="ru-RU" sz="1600" b="1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92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960" cy="432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ВЫВОДЫ ПО ОЦЕНКЕ СОСТОЯНИЯ БИЗНЕСА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66299" y="6228697"/>
            <a:ext cx="686301" cy="7286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5704" y="1093855"/>
            <a:ext cx="8674592" cy="489363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В целом новые экономические условия ведения бизнеса,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санкционное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давление и проведение частичной мобилизации существенным образом не повлияли на количественный состав предприятий региона и их качественные показатели.</a:t>
            </a:r>
          </a:p>
          <a:p>
            <a:pPr algn="just">
              <a:lnSpc>
                <a:spcPct val="13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Снижение индекса промышленного производства зафиксировано в основном в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I-II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кварталах 2022 года, последующие периоды характеризовались способностью бизнеса адаптироваться к новым условиям и искать новые возможности для развития.</a:t>
            </a:r>
          </a:p>
          <a:p>
            <a:pPr algn="just">
              <a:lnSpc>
                <a:spcPct val="13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этом ряд отраслей требуют особого внимания в текущем периоде.</a:t>
            </a:r>
          </a:p>
          <a:p>
            <a:pPr marL="342900" indent="-342900" algn="just">
              <a:lnSpc>
                <a:spcPct val="130000"/>
              </a:lnSpc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Ювелирная отрасль – адаптация к  последствиям отмены применения специальных налоговых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режимов, развитие каналов экспорта ювелирной продукции.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30000"/>
              </a:lnSpc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Лесная отрасль – увеличение рынка сбыта, поиск новых возможностей для экспорта продукции.</a:t>
            </a:r>
          </a:p>
          <a:p>
            <a:pPr marL="342900" indent="-342900" algn="just">
              <a:lnSpc>
                <a:spcPct val="130000"/>
              </a:lnSpc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Агропромышленный комплекс – снижение зависимости от импортного селекционного материала, кормовых добавок и лекарственных средств.</a:t>
            </a:r>
          </a:p>
          <a:p>
            <a:pPr marL="342900" indent="-342900" algn="just">
              <a:lnSpc>
                <a:spcPct val="130000"/>
              </a:lnSpc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Непродовольственная торговля – усиление конкуренции вследствие развития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маркетплейсов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онлайн торговли.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568" y="6380522"/>
            <a:ext cx="7273158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48000" y="540000"/>
            <a:ext cx="8640960" cy="43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32" tIns="45716" rIns="91432" bIns="45716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КОЛИЧЕСТВЕННЫЕ ПОКАЗАТЕЛИ ОБРАЩЕНИЙ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66299" y="6165304"/>
            <a:ext cx="686301" cy="7286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0002" y="1214419"/>
            <a:ext cx="8970997" cy="55399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ru-RU" sz="2000" dirty="0" smtClean="0">
                <a:latin typeface="Bookman Old Style" pitchFamily="18" charset="0"/>
              </a:rPr>
              <a:t>	</a:t>
            </a:r>
            <a:endParaRPr lang="ru-RU" sz="1600" dirty="0">
              <a:latin typeface="Circe Extra Bold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014235044"/>
              </p:ext>
            </p:extLst>
          </p:nvPr>
        </p:nvGraphicFramePr>
        <p:xfrm>
          <a:off x="5058638" y="1440000"/>
          <a:ext cx="4214842" cy="3509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340995296"/>
              </p:ext>
            </p:extLst>
          </p:nvPr>
        </p:nvGraphicFramePr>
        <p:xfrm>
          <a:off x="612000" y="1440000"/>
          <a:ext cx="4143404" cy="357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472000" y="4788000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</a:rPr>
              <a:t>Всего 101 обращение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2000" y="4788000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</a:rPr>
              <a:t>Всего 122 обращения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18" name="Rectangle 5"/>
          <p:cNvSpPr/>
          <p:nvPr/>
        </p:nvSpPr>
        <p:spPr>
          <a:xfrm>
            <a:off x="507416" y="6331692"/>
            <a:ext cx="819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lvl="0" algn="ctr"/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Уполномоченный по защите прав предпринимателей в Костромской области</a:t>
            </a:r>
            <a:endParaRPr lang="ru-RU" sz="1600" b="1" dirty="0">
              <a:solidFill>
                <a:srgbClr val="5B9BD5">
                  <a:lumMod val="50000"/>
                </a:srgb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0632" y="5328000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обращений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связано с новыми экономическими вызовами, преодолением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санкционного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давления и проведением частичной мобилизации.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77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32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КОЛИЧЕСТВЕННЫЕ ПОКАЗАТЕЛИ ОБРАЩЕНИЙ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66299" y="6165304"/>
            <a:ext cx="686301" cy="7286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0000" y="1000110"/>
            <a:ext cx="8970000" cy="33912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endParaRPr lang="ru-RU" sz="1600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821861"/>
              </p:ext>
            </p:extLst>
          </p:nvPr>
        </p:nvGraphicFramePr>
        <p:xfrm>
          <a:off x="1712640" y="1296000"/>
          <a:ext cx="6984776" cy="2011680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2615277"/>
                <a:gridCol w="1993235"/>
                <a:gridCol w="2376264"/>
              </a:tblGrid>
              <a:tr h="267512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 год</a:t>
                      </a:r>
                      <a:endParaRPr lang="ru-RU" sz="1600" b="0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9060" marR="9906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6060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обращений</a:t>
                      </a:r>
                    </a:p>
                  </a:txBody>
                  <a:tcPr marL="99060" marR="9906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122</a:t>
                      </a:r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9060" marR="9906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606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Жалобы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</a:t>
                      </a:r>
                      <a:endParaRPr lang="ru-RU" sz="1600" b="0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9060" marR="9906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606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Заявления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</a:t>
                      </a:r>
                      <a:endParaRPr lang="ru-RU" sz="1600" b="0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9060" marR="9906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606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Устные обращения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</a:t>
                      </a:r>
                      <a:endParaRPr lang="ru-RU" sz="1600" b="0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9060" marR="9906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606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Федеральные жалобы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1600" b="0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9060" marR="9906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9094" y="3403699"/>
            <a:ext cx="8851831" cy="287770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36192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В 2022 году поступило 122 устных и письменных обращения, из них:</a:t>
            </a:r>
          </a:p>
          <a:p>
            <a:pPr marL="360363" indent="182563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жалобы о восстановлении нарушенных прав предпринимателей – 41, </a:t>
            </a:r>
          </a:p>
          <a:p>
            <a:pPr marL="360363" indent="182563" algn="just">
              <a:spcAft>
                <a:spcPts val="600"/>
              </a:spcAft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заявления (устные и письменные) о содействии в реализации своих прав –  81. </a:t>
            </a:r>
          </a:p>
          <a:p>
            <a:pPr indent="36192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По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состоянию на  31.12.2022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года из 41-ой жалобы:</a:t>
            </a:r>
          </a:p>
          <a:p>
            <a:pPr marL="646113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работа завершена по 38-ми жалобам (93%), в том числе:</a:t>
            </a:r>
          </a:p>
          <a:p>
            <a:pPr marL="896938" indent="360363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права восстановлены по 36-ти жалобам (95%), </a:t>
            </a:r>
          </a:p>
          <a:p>
            <a:pPr marL="896938" indent="360363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установлено нарушений прав по 2-м жалобам.</a:t>
            </a:r>
          </a:p>
          <a:p>
            <a:pPr marL="64770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контроле -  3 жалобы.</a:t>
            </a:r>
          </a:p>
          <a:p>
            <a:pPr marL="36192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По всем обращениям оказано содействие в восстановлении и реализации прав предпринимателей, проведены консультации во взаимодействии с федеральными, региональными и муниципальными органами власти.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1150593" y="6289089"/>
            <a:ext cx="7085077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lvl="0" algn="ctr"/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Уполномоченный по защите прав предпринимателей в Костромской области</a:t>
            </a:r>
            <a:endParaRPr lang="ru-RU" sz="1600" b="1" dirty="0">
              <a:solidFill>
                <a:srgbClr val="5B9BD5">
                  <a:lumMod val="50000"/>
                </a:srgb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2" y="0"/>
            <a:ext cx="9906000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48000" y="539999"/>
            <a:ext cx="8640959" cy="43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32" tIns="45716" rIns="91432" bIns="45716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СОДЕРЖАНИЕ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66299" y="6165304"/>
            <a:ext cx="686301" cy="728695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004026"/>
              </p:ext>
            </p:extLst>
          </p:nvPr>
        </p:nvGraphicFramePr>
        <p:xfrm>
          <a:off x="632519" y="1484784"/>
          <a:ext cx="8640958" cy="4248472"/>
        </p:xfrm>
        <a:graphic>
          <a:graphicData uri="http://schemas.openxmlformats.org/drawingml/2006/table">
            <a:tbl>
              <a:tblPr/>
              <a:tblGrid>
                <a:gridCol w="8215097"/>
                <a:gridCol w="425861"/>
              </a:tblGrid>
              <a:tr h="648072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cap="all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600" b="0" kern="1200" cap="all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600" b="0" kern="1200" cap="all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0" kern="1200" cap="all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Институт Уполномоченного по защите прав предпринимателей в Костромской области</a:t>
                      </a:r>
                      <a:endParaRPr lang="ru-RU" sz="1600" b="0" kern="1200" cap="all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kern="1200" cap="all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kern="1200" cap="all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889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1.1. Правовая основа деятельности Уполномоченного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889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889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1.2.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Цели и задачи деятельности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Уполномоченного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889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889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1.3.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Структура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регионального института Уполномоченного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889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just" defTabSz="9143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cap="none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1.4. Соглашения о взаимодействии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cap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just" defTabSz="9143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cap="none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1.5. Информационное обеспечение деятельности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cap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just" defTabSz="9143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cap="all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600" b="0" kern="1200" cap="all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600" b="0" kern="1200" cap="none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МАЛОЕ И СРЕДНЕЕ ПРЕДПРИНИМАТЕЛЬСТВО</a:t>
                      </a:r>
                      <a:r>
                        <a:rPr lang="ru-RU" sz="1600" b="0" kern="1200" cap="none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0" kern="1200" cap="all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костромской области</a:t>
                      </a:r>
                      <a:endParaRPr lang="ru-RU" sz="1600" b="0" kern="1200" cap="all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cap="all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just" defTabSz="9143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2.1. Количественный анализ МСП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just" defTabSz="9143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cap="none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2.2. Индекс промышленного производства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cap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just" defTabSz="9143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cap="none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2.3. Анализ состояния бизнеса, данные опроса предпринимателей 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cap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just" defTabSz="9143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cap="all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2.4.</a:t>
                      </a:r>
                      <a:r>
                        <a:rPr lang="ru-RU" sz="1600" b="0" kern="1200" cap="none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Выводы по оценке состояния бизнеса</a:t>
                      </a:r>
                      <a:endParaRPr lang="ru-RU" sz="1600" b="0" kern="1200" cap="all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cap="all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507416" y="6381328"/>
            <a:ext cx="819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lvl="0" algn="ctr"/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Уполномоченный по защите прав предпринимателей в Костромской области</a:t>
            </a:r>
            <a:endParaRPr lang="ru-RU" sz="1600" b="1" dirty="0">
              <a:solidFill>
                <a:srgbClr val="5B9BD5">
                  <a:lumMod val="50000"/>
                </a:srgb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7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32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КОЛИЧЕСТВЕННЫЕ ПОКАЗАТЕЛИ ОБРАЩЕНИЙ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0000" y="720000"/>
            <a:ext cx="8970000" cy="2137496"/>
          </a:xfrm>
          <a:prstGeom prst="roundRect">
            <a:avLst>
              <a:gd name="adj" fmla="val 17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 sz="16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66299" y="6165304"/>
            <a:ext cx="686301" cy="728695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23910" y="857232"/>
            <a:ext cx="850112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 smtClean="0"/>
          </a:p>
          <a:p>
            <a:pPr>
              <a:lnSpc>
                <a:spcPct val="15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786168062"/>
              </p:ext>
            </p:extLst>
          </p:nvPr>
        </p:nvGraphicFramePr>
        <p:xfrm>
          <a:off x="4843401" y="1003521"/>
          <a:ext cx="4574095" cy="5277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Rectangle 5"/>
          <p:cNvSpPr/>
          <p:nvPr/>
        </p:nvSpPr>
        <p:spPr>
          <a:xfrm>
            <a:off x="507416" y="6309320"/>
            <a:ext cx="819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lvl="0" algn="ctr"/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Уполномоченный по защите прав предпринимателей в Костромской области</a:t>
            </a:r>
            <a:endParaRPr lang="ru-RU" sz="1600" b="1" dirty="0">
              <a:solidFill>
                <a:srgbClr val="5B9BD5">
                  <a:lumMod val="50000"/>
                </a:srgb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8504" y="1642062"/>
            <a:ext cx="399596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Уполномоченного по защите прав предпринимателей в Костромской области поступило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122 обращения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хозяйствующих субъектов, осуществляющих предпринимательскую деятельность в следующих сферах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539750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торговля;</a:t>
            </a:r>
          </a:p>
          <a:p>
            <a:pPr indent="357188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транспорт и грузоперевозки;</a:t>
            </a:r>
          </a:p>
          <a:p>
            <a:pPr indent="357188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услуги;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лесозаготовка;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строительство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ельское хозяйство;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общественное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32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ОСНОВНЫЕ ТЕМЫ ОБРАЩЕНИЙ  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0000" y="720000"/>
            <a:ext cx="8970000" cy="2137496"/>
          </a:xfrm>
          <a:prstGeom prst="roundRect">
            <a:avLst>
              <a:gd name="adj" fmla="val 17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 sz="16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66299" y="6165304"/>
            <a:ext cx="686301" cy="728695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23910" y="857232"/>
            <a:ext cx="850112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 smtClean="0"/>
          </a:p>
          <a:p>
            <a:pPr>
              <a:lnSpc>
                <a:spcPct val="15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5"/>
          <p:cNvSpPr/>
          <p:nvPr/>
        </p:nvSpPr>
        <p:spPr>
          <a:xfrm>
            <a:off x="1023910" y="6381368"/>
            <a:ext cx="7366562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lvl="0" algn="ctr"/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Уполномоченный по защите прав предпринимателей в Костромской области</a:t>
            </a:r>
            <a:endParaRPr lang="ru-RU" sz="1600" b="1" dirty="0">
              <a:solidFill>
                <a:srgbClr val="5B9BD5">
                  <a:lumMod val="50000"/>
                </a:srgbClr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939077945"/>
              </p:ext>
            </p:extLst>
          </p:nvPr>
        </p:nvGraphicFramePr>
        <p:xfrm>
          <a:off x="232146" y="1283980"/>
          <a:ext cx="9487854" cy="5097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572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959" cy="432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ОСНОВНЫЕ ТЕМЫ ОБРАЩЕНИЙ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74489" y="6165304"/>
            <a:ext cx="678111" cy="7200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16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731" y="6273368"/>
            <a:ext cx="7863709" cy="46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520" y="1030284"/>
            <a:ext cx="86409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Задолженность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государственным и муниципальным контрактам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	Одной из основных тем обращений предпринимателей в 2022 году остаётся вопрос просроченной кредиторской задолженности по государственным и муниципальным контрактам.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Обращения в данной сфере связаны с: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несоблюдением сроков оплаты по исполненным контрактам;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неподписанием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заказчиком актов выполненных работ;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изменением технических заданий в процессе исполнения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контрактов.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Вопросы погашения задолженностей решаются во взаимодействии с региональными органами власти, в основном в досудебном порядке. 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В результате действий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Костромской области,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прокуратуры Костромской области,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Уполномоченного по защите прав предпринимателей в Костромской области просроченная задолженность по государственным контрактам за 2018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2021 годы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ликвидирована. Вопрос погашения просроченной кредиторской задолженности за 2022 год находится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контроле и решается в рабочем порядке.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8923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999" y="540000"/>
            <a:ext cx="8640000" cy="432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ОСНОВНЫЕ ТЕМЫ ОБРАЩЕНИЙ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74489" y="6165384"/>
            <a:ext cx="678111" cy="7200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16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000" y="6300000"/>
            <a:ext cx="7863709" cy="46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3708" y="1091802"/>
            <a:ext cx="88960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движения грузового транспорта в г. Костроме</a:t>
            </a:r>
          </a:p>
          <a:p>
            <a:pPr algn="ctr">
              <a:lnSpc>
                <a:spcPct val="150000"/>
              </a:lnSpc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15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обращений предпринимателей, связанных с введением временных ограничений и прекращением движения грузового транспорта в г. Костроме в связи с ремонтом моста через реку Черная и путепровода в микрорайоне Юбилейный: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влияния вводимых ограничений движения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операторов грузовых перевозок.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заседания рабочей группы при Костромской областной Думе с участием Уполномоченного и предпринимателей. По итогам подготовлен протокол с предложениями, который направлен в департамент транспорта и дорожного хозяйства Костромской области.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Уполномоченным направлены предложения по организации движения в администрацию города Костромы и администрацию  Костромской области.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Итогом взаимодействия стало изменение сроков начала работ и графика движения грузового транспорта через г. Кострому.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7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960" cy="432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ОСНОВНЫЕ ТЕМЫ ОБРАЩЕНИЙ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74489" y="6165384"/>
            <a:ext cx="678111" cy="7200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16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000" y="6300000"/>
            <a:ext cx="7863709" cy="46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6536" y="1351508"/>
            <a:ext cx="8496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Обращения предпринимателей в связи с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санкционным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давлением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	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В обращениях затрагиваются различные вопросы, в том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числе при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взаимодействии между хозяйствующими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субъектами, связанные с: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изменениями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условий контрактов в связи с введенными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санкциями;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нарушением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логистических цепочек, в том числе во взаимодействии с ОАО РЖД;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нарушением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каналов сбыта продукции;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увеличением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себестоимости продукции в связи с ростом издержек.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Каждое обращение рассматривалось точечно, в том числе во взаимодействии с администрацией Костромской области, прокуратурой Костромской области,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Костромской транспортной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прокуратурой. </a:t>
            </a:r>
          </a:p>
        </p:txBody>
      </p:sp>
    </p:spTree>
    <p:extLst>
      <p:ext uri="{BB962C8B-B14F-4D97-AF65-F5344CB8AC3E}">
        <p14:creationId xmlns:p14="http://schemas.microsoft.com/office/powerpoint/2010/main" val="12070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960" cy="432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ОСНОВНЫЕ ТЕМЫ ОБРАЩЕНИЙ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74489" y="6165304"/>
            <a:ext cx="678111" cy="7200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16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000" y="6300000"/>
            <a:ext cx="7863709" cy="46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5182" y="1169368"/>
            <a:ext cx="861334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Обращения предпринимателей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налоговой сфере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Круг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 в налоговой сфере делится на две группы: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алобы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несогласии предпринимателей с выявленными в 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действиях нарушениями и обжаловании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актов налоговых проверок;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бращения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связанные с применением налоговых режимов.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 обращениям предпринимателей об условиях применения налоговых режимов и льгот по уплате налогов Уполномоченным по защите прав предпринимателей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налоговым органом проведены консультации и даны разъяснения.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Вопросы, связанные с обжалованием решений налоговых органов, принятых по итогам проведения проверок, рассматривались в согласительном режиме или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порядке.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Региональным управлением ФНС России по обращению Уполномоченного восстановлены в статусе плательщиков налога на профессиональный доход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жители города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600" dirty="0" smtClean="0"/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endParaRPr lang="ru-RU" sz="1600" dirty="0" smtClean="0"/>
          </a:p>
          <a:p>
            <a:pPr algn="ctr">
              <a:lnSpc>
                <a:spcPct val="150000"/>
              </a:lnSpc>
            </a:pPr>
            <a:endParaRPr lang="ru-RU" sz="1600" b="1" dirty="0" smtClean="0"/>
          </a:p>
          <a:p>
            <a:pPr algn="just">
              <a:lnSpc>
                <a:spcPct val="150000"/>
              </a:lnSpc>
            </a:pPr>
            <a:r>
              <a:rPr lang="ru-RU" sz="1600" b="1" dirty="0" smtClean="0"/>
              <a:t> </a:t>
            </a:r>
            <a:r>
              <a:rPr lang="ru-RU" sz="1600" dirty="0" smtClean="0"/>
              <a:t>	</a:t>
            </a:r>
            <a:r>
              <a:rPr lang="ru-RU" sz="1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5865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960" cy="432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ОСНОВНЫЕ ТЕМЫ ОБРАЩЕНИЙ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74489" y="6165304"/>
            <a:ext cx="678111" cy="7200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16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000" y="6300000"/>
            <a:ext cx="7863709" cy="46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520" y="1116000"/>
            <a:ext cx="90874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предпринимателей в имущественной сфере</a:t>
            </a:r>
          </a:p>
          <a:p>
            <a:pPr algn="ctr">
              <a:lnSpc>
                <a:spcPct val="150000"/>
              </a:lnSpc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2022 году остаётся актуальным вопрос реализации прав предпринимателей с сфере имущественных отношений.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Обращения связаны с: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ограничением в пользовании принадлежащим хозяйствующим субъектам имуществом;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отказами в надлежащем оформлении прав на недвижимое имущество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учётом имущества в целях налогообложения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вопросами использования государственного имущества при осуществлении предпринимательской деятельности.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предпринимателей решались в индивидуальном порядке во взаимодействии с органами исполнительной власти региона, отдельные вопросы требовали разрешения в судебном порядке. </a:t>
            </a:r>
            <a:r>
              <a:rPr lang="ru-RU" sz="1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2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39999"/>
            <a:ext cx="8640000" cy="432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ОСНОВНЫЕ ТЕМЫ ОБРАЩЕНИЙ 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74489" y="6165384"/>
            <a:ext cx="678111" cy="7200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16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000" y="6300000"/>
            <a:ext cx="7863709" cy="46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0512" y="1061522"/>
            <a:ext cx="8712968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предпринимателей, связанные с  проведением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мобилизации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брони на высококвалифицированных сотрудников АПК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ОПК,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-сферы и других направлений деятельности.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Законодательное урегулирование вопросов управления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бизнесом, оплаты кредитов и сдачи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призыва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предпринимателя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призванных предпринимателей.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Выполнение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предоставленных грантов в случае призыва предпринимателей на военную службу.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Урегулирование трудовых отношений, сохранение рабочих мест, заработной платы.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от работодателя работнику, мобилизованному на военные службу.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Действие льготных кредитов при уменьшении численности сотрудников.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Применение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положений закона 76-ФЗ "О статусе военнослужащих" о запрете военнослужащим заниматься предпринимательской деятельностью, необходимость прекращения деятельности в случае призыва на военную службу.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Предоставление отсрочки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совершения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нотариальных действий,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 доверенным лицам.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Распространение брони на сотрудников предприятий, производящих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комплектующие для заказчиков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работающих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 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гособоронзаказу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Введение квот по призыву с одного предприятия в целях недопущения критической потери кадров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следствие, закрытия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1556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32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ПРИМЕРЫ УСПЕШНОГО РАССМОТРЕНИЯ ЖАЛОБ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0000" y="720000"/>
            <a:ext cx="8970000" cy="2137496"/>
          </a:xfrm>
          <a:prstGeom prst="roundRect">
            <a:avLst>
              <a:gd name="adj" fmla="val 17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 sz="16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66299" y="6165304"/>
            <a:ext cx="686301" cy="728695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24000" y="1136670"/>
            <a:ext cx="8649480" cy="508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ЗАЯВИТЕЛЯ</a:t>
            </a:r>
          </a:p>
          <a:p>
            <a:pPr>
              <a:lnSpc>
                <a:spcPct val="13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ООО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«Костромской колхозный двор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30000"/>
              </a:lnSpc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30000"/>
              </a:lnSpc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Непредоставление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собственность земельного участка.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2019 года генеральный директор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«ККД»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Тихомиров О.Н. пытался переоформить земельный участок, где размещалось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 постоянного (бессрочного) пользования в собственность. Ситуация усугублялась тем, что на этой территории предположительно находились земли лесного фонда.</a:t>
            </a:r>
          </a:p>
          <a:p>
            <a:pPr algn="just">
              <a:lnSpc>
                <a:spcPct val="13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30000"/>
              </a:lnSpc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Неоднократные согласительные совещания в администрации города Костромы, департаменте лесного хозяйства Костромской области, департаменте имущественных и земельных отношений Костромской области позволили сформировать аргументированную позицию Общества в суде, где в качестве третьего лица выступал аппарат Уполномоченного.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предприниматель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приобрёл законное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собственности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земельный участок,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позволит ему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инвестиционные проекты.</a:t>
            </a:r>
          </a:p>
          <a:p>
            <a:pPr algn="just">
              <a:lnSpc>
                <a:spcPct val="13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488504" y="6286517"/>
            <a:ext cx="819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lvl="0" algn="ctr"/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Уполномоченный по защите прав предпринимателей в Костромской области</a:t>
            </a:r>
            <a:endParaRPr lang="ru-RU" sz="1600" b="1" dirty="0">
              <a:solidFill>
                <a:srgbClr val="5B9BD5">
                  <a:lumMod val="50000"/>
                </a:srgb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43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32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ПРИМЕРЫ УСПЕШНОГО РАССМОТРЕНИЯ ЖАЛОБ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0000" y="720000"/>
            <a:ext cx="8970000" cy="2137496"/>
          </a:xfrm>
          <a:prstGeom prst="roundRect">
            <a:avLst>
              <a:gd name="adj" fmla="val 17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 sz="16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232146" y="6129315"/>
            <a:ext cx="686301" cy="728695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9272" y="1145414"/>
            <a:ext cx="8649480" cy="548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ЗАЯВИТЕЛЕЙ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«Селен», ООО «Принт33», ИП Репин А.С., ООО «Карбо-трейд», ООО «Орион-групп»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ПРОБЛЕМА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1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Задолженность по муниципальным и государственным контрактам.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</a:p>
          <a:p>
            <a:pPr algn="just">
              <a:lnSpc>
                <a:spcPct val="110000"/>
              </a:lnSpc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обращения в адрес должников и 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учредителей. По результатам рассмотрения обращений задолженности погашены в досудебном порядке.</a:t>
            </a:r>
          </a:p>
          <a:p>
            <a:pPr algn="just">
              <a:lnSpc>
                <a:spcPct val="110000"/>
              </a:lnSpc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30000"/>
              </a:lnSpc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ЗАЯВИТЕЛЯ</a:t>
            </a:r>
          </a:p>
          <a:p>
            <a:pPr>
              <a:lnSpc>
                <a:spcPct val="13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ООО "ПК "Берест"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10000"/>
              </a:lnSpc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1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Нарушение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бюджетным учреждением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исполнитель) условий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выполнение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	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</a:p>
          <a:p>
            <a:pPr algn="just">
              <a:lnSpc>
                <a:spcPct val="110000"/>
              </a:lnSpc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проведенной работы материалы и оборудование, переданные исполнителю, были возвращены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заявителю.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1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200472" y="6286527"/>
            <a:ext cx="819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lvl="0" algn="ctr"/>
            <a:r>
              <a:rPr lang="ru-RU" sz="1600" dirty="0" smtClean="0">
                <a:solidFill>
                  <a:srgbClr val="5B9BD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Уполномоченный по защите прав предпринимателей в Костромской области</a:t>
            </a:r>
            <a:endParaRPr lang="ru-RU" sz="1600" dirty="0">
              <a:solidFill>
                <a:srgbClr val="5B9BD5">
                  <a:lumMod val="50000"/>
                </a:srgb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31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48000" y="540000"/>
            <a:ext cx="8640959" cy="43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32" tIns="45716" rIns="91432" bIns="45716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СОДЕРЖАНИЕ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66299" y="6165304"/>
            <a:ext cx="686301" cy="7286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0002" y="1214419"/>
            <a:ext cx="8970997" cy="55399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ru-RU" sz="2000" dirty="0" smtClean="0">
                <a:latin typeface="Bookman Old Style" pitchFamily="18" charset="0"/>
              </a:rPr>
              <a:t>	</a:t>
            </a:r>
            <a:endParaRPr lang="ru-RU" sz="1600" dirty="0">
              <a:latin typeface="Circe Extra Bold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167902"/>
              </p:ext>
            </p:extLst>
          </p:nvPr>
        </p:nvGraphicFramePr>
        <p:xfrm>
          <a:off x="632520" y="1045057"/>
          <a:ext cx="8640958" cy="5256584"/>
        </p:xfrm>
        <a:graphic>
          <a:graphicData uri="http://schemas.openxmlformats.org/drawingml/2006/table">
            <a:tbl>
              <a:tblPr/>
              <a:tblGrid>
                <a:gridCol w="8136904"/>
                <a:gridCol w="504054"/>
              </a:tblGrid>
              <a:tr h="720080">
                <a:tc>
                  <a:txBody>
                    <a:bodyPr/>
                    <a:lstStyle/>
                    <a:p>
                      <a:pPr marL="0" marR="8890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cap="all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600" b="0" kern="1200" cap="all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Защита </a:t>
                      </a:r>
                      <a:r>
                        <a:rPr lang="ru-RU" sz="1600" b="0" kern="1200" cap="all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прав и законных интересов </a:t>
                      </a:r>
                      <a:r>
                        <a:rPr lang="ru-RU" sz="1600" b="0" kern="1200" cap="all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предпринимателей, РАБОТА С ОБРАЩЕНИЯМИ</a:t>
                      </a:r>
                      <a:endParaRPr lang="ru-RU" sz="1600" b="0" kern="1200" cap="all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88900" indent="450215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300" b="0" kern="1200" cap="all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88900" indent="450215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300" b="0" kern="1200" cap="all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8890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3.1. Количественные показатели обращений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8890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1305">
                <a:tc>
                  <a:txBody>
                    <a:bodyPr/>
                    <a:lstStyle/>
                    <a:p>
                      <a:pPr marL="0" marR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80340" algn="l"/>
                          <a:tab pos="630555" algn="l"/>
                        </a:tabLst>
                      </a:pPr>
                      <a:r>
                        <a:rPr lang="ru-RU" sz="1600" cap="all" dirty="0" smtClean="0">
                          <a:latin typeface="Times New Roman"/>
                          <a:ea typeface="Calibri"/>
                          <a:cs typeface="Times New Roman"/>
                        </a:rPr>
                        <a:t>3.2. </a:t>
                      </a:r>
                      <a:r>
                        <a:rPr lang="ru-RU" sz="1600" cap="none" dirty="0" smtClean="0">
                          <a:latin typeface="Times New Roman"/>
                          <a:ea typeface="Calibri"/>
                          <a:cs typeface="Times New Roman"/>
                        </a:rPr>
                        <a:t>Основные темы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обращений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8890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80340" algn="l"/>
                          <a:tab pos="630555" algn="l"/>
                        </a:tabLst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</a:t>
                      </a:r>
                      <a:endParaRPr lang="ru-RU" sz="13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6586">
                <a:tc>
                  <a:txBody>
                    <a:bodyPr/>
                    <a:lstStyle/>
                    <a:p>
                      <a:pPr marL="0" marR="0" indent="0" algn="just" defTabSz="9143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3.3.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Примеры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успешного рассмотрения обращений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859">
                <a:tc>
                  <a:txBody>
                    <a:bodyPr/>
                    <a:lstStyle/>
                    <a:p>
                      <a:pPr marL="0" marR="0" indent="0" algn="just" defTabSz="9143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3.4. Меры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поддержки бизнеса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6386">
                <a:tc>
                  <a:txBody>
                    <a:bodyPr/>
                    <a:lstStyle/>
                    <a:p>
                      <a:pPr marL="0" marR="0" indent="0" algn="just" defTabSz="9143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3.5. Совершенствование законодательства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6767">
                <a:tc>
                  <a:txBody>
                    <a:bodyPr/>
                    <a:lstStyle/>
                    <a:p>
                      <a:pPr marL="0" marR="0" indent="0" algn="just" defTabSz="9143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3.6. Индекс административного давления на бизнес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1345">
                <a:tc>
                  <a:txBody>
                    <a:bodyPr/>
                    <a:lstStyle/>
                    <a:p>
                      <a:pPr marL="0" marR="0" indent="0" algn="just" defTabSz="9143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IV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ВЗАИМОДЕЙСТВИЕ С ОРГАНАМИ ВЛАСТИ, ОБЩЕСТВЕННЫМИ ОРГАНИЗАЦИЯМИ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kern="12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just" defTabSz="9143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4.1. Взаимодействие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 администрацией Костромской области</a:t>
                      </a:r>
                      <a:endParaRPr lang="ru-RU" sz="1600" b="0" kern="1200" cap="none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889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4.2. </a:t>
                      </a:r>
                      <a:r>
                        <a:rPr lang="ru-RU" sz="1600" b="0" kern="1200" cap="none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Взаимодействие с органами прокуратуры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889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</a:t>
                      </a:r>
                      <a:endParaRPr lang="ru-RU" sz="13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just" defTabSz="9143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cap="none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4.3. Взаимодействие с общественными организациями</a:t>
                      </a:r>
                      <a:endParaRPr lang="ru-RU" sz="1600" b="0" kern="1200" cap="none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cap="none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300" b="0" kern="1200" cap="none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just" defTabSz="9143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cap="none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4.4. Участие в работе общественных органов и советов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cap="none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just" defTabSz="9143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V.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ВЫВОДЫ И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ПРЕДЛОЖЕНИЯ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</a:p>
                  </a:txBody>
                  <a:tcPr marL="66261" marR="662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560512" y="6381328"/>
            <a:ext cx="819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lvl="0" algn="ctr"/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Уполномоченный по защите прав предпринимателей в Костромской области</a:t>
            </a:r>
            <a:endParaRPr lang="ru-RU" sz="1600" b="1" dirty="0">
              <a:solidFill>
                <a:srgbClr val="5B9BD5">
                  <a:lumMod val="50000"/>
                </a:srgb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0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48000" y="540383"/>
            <a:ext cx="8640000" cy="43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32" tIns="45716" rIns="91432" bIns="45716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МЕРЫ ПОДДЕРЖКИ БИЗНЕСА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66299" y="6165304"/>
            <a:ext cx="686301" cy="728695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057456" y="6286527"/>
            <a:ext cx="481848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520" y="1000014"/>
            <a:ext cx="8610957" cy="564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 algn="ctr">
              <a:lnSpc>
                <a:spcPct val="12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меры поддержки бизнеса</a:t>
            </a:r>
          </a:p>
          <a:p>
            <a:pPr indent="539750" algn="ctr">
              <a:lnSpc>
                <a:spcPct val="120000"/>
              </a:lnSpc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120000"/>
              </a:lnSpc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самых эффективных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 поддержки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мнению предпринимательского сообщества является предоставление налоговых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льгот. </a:t>
            </a:r>
          </a:p>
          <a:p>
            <a:pPr indent="539750" algn="just">
              <a:lnSpc>
                <a:spcPct val="120000"/>
              </a:lnSpc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костромским предпринимателям предоставлены следующие налоговые меры поддержки:</a:t>
            </a:r>
          </a:p>
          <a:p>
            <a:pPr indent="357188" algn="just">
              <a:lnSpc>
                <a:spcPct val="120000"/>
              </a:lnSpc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Отсрочка уплаты налогов, предусмотренных специальными налоговыми режимами.</a:t>
            </a:r>
          </a:p>
          <a:p>
            <a:pPr indent="357188" algn="just">
              <a:lnSpc>
                <a:spcPct val="120000"/>
              </a:lnSpc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Льготные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по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УСН в размере 10%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объекта налогообложения «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минус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4%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объекта налогообложения «доходы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организаций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индивидуальных предпринимателей по 38-ми видам экономической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</a:p>
          <a:p>
            <a:pPr indent="357188" algn="just">
              <a:lnSpc>
                <a:spcPct val="120000"/>
              </a:lnSpc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Льготные ставки по УСН в размере 5% для объекта налогообложения «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минус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расходы» и 2% для объекта налогообложения «доходы» для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аккредитованных организаций,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осуществляющих деятельность в области информации и связи на 2022-2024 годы.</a:t>
            </a:r>
          </a:p>
          <a:p>
            <a:pPr indent="357188" algn="just">
              <a:lnSpc>
                <a:spcPct val="120000"/>
              </a:lnSpc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Пониженный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потенциально возможного к получению дохода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расчете патента для розничной торговли социально значимыми товарами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just">
              <a:lnSpc>
                <a:spcPct val="120000"/>
              </a:lnSpc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Расширение сфер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при применении патентной системы налогообложения 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Костромской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</a:p>
          <a:p>
            <a:pPr indent="357188" algn="just">
              <a:lnSpc>
                <a:spcPct val="120000"/>
              </a:lnSpc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Отсрочка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уплаты налога на имущество для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арендодателей за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I-II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 2022 года.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just">
              <a:lnSpc>
                <a:spcPct val="120000"/>
              </a:lnSpc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Продление налоговых каникул для вновь зарегистрированных предпринимателей до 2025 года. </a:t>
            </a:r>
          </a:p>
          <a:p>
            <a:pPr algn="just">
              <a:lnSpc>
                <a:spcPct val="110000"/>
              </a:lnSpc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568" y="6315277"/>
            <a:ext cx="6841110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7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48000" y="540000"/>
            <a:ext cx="8640960" cy="43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32" tIns="45716" rIns="91432" bIns="45716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МЕРЫ ПОДДЕРЖКИ БИЗНЕСА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594291" y="6228697"/>
            <a:ext cx="686301" cy="7286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8763" y="1025172"/>
            <a:ext cx="8970997" cy="55399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ru-RU" sz="2000" dirty="0" smtClean="0">
                <a:latin typeface="Bookman Old Style" pitchFamily="18" charset="0"/>
              </a:rPr>
              <a:t>	</a:t>
            </a:r>
            <a:endParaRPr lang="ru-RU" sz="1600" dirty="0">
              <a:latin typeface="Circe Extra Bold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057456" y="6286527"/>
            <a:ext cx="481848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384" y="1035219"/>
            <a:ext cx="8640960" cy="518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меры поддержки предпринимателей</a:t>
            </a:r>
          </a:p>
          <a:p>
            <a:pPr indent="809625"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09625" algn="just">
              <a:lnSpc>
                <a:spcPct val="110000"/>
              </a:lnSpc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налоговых, предприниматели Костромской области в 2022 году смогли воспользоваться следующими мерами поддержки:</a:t>
            </a:r>
          </a:p>
          <a:p>
            <a:pPr marL="342900" indent="-342900" algn="just">
              <a:lnSpc>
                <a:spcPct val="110000"/>
              </a:lnSpc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Отмена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плановых контрольных (надзорных) мероприятий и их исключение из планов контрольных (надзорных) мероприятий на 2022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</a:p>
          <a:p>
            <a:pPr marL="342900" indent="-342900" algn="just">
              <a:lnSpc>
                <a:spcPct val="110000"/>
              </a:lnSpc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Пролонгация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срочных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разрешений.</a:t>
            </a:r>
          </a:p>
          <a:p>
            <a:pPr marL="342900" indent="-342900" algn="just">
              <a:lnSpc>
                <a:spcPct val="110000"/>
              </a:lnSpc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сезонных ограничений 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грузового транспорта по дорогам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региона.</a:t>
            </a:r>
          </a:p>
          <a:p>
            <a:pPr marL="342900" indent="-342900" algn="just">
              <a:lnSpc>
                <a:spcPct val="110000"/>
              </a:lnSpc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существенных условий областных контрактов на выполнение работ по строительству, реконструкции, капитальному ремонту, сносу объекта капитального</a:t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строительства, проведению работ по сохранению объектов культурного наследия в</a:t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увеличения цены контрактов в связи увеличением стоимости строительных</a:t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материалов, которые заключены или будут заключены в 2022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</a:p>
          <a:p>
            <a:pPr marL="342900" indent="-342900" algn="just">
              <a:lnSpc>
                <a:spcPct val="110000"/>
              </a:lnSpc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авансовых платежей при заключении государственных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контрактов. </a:t>
            </a:r>
          </a:p>
          <a:p>
            <a:pPr marL="342900" indent="-342900" algn="just">
              <a:lnSpc>
                <a:spcPct val="110000"/>
              </a:lnSpc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арендаторов государственного имущества Костромской области: отсрочка уплаты арендных платежей за 2 квартал 2022 года и ее уплата равными частями до конца 2022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года;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 ответственности за несоблюдение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арендаторами порядка и сроков внесения арендной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платы.</a:t>
            </a:r>
          </a:p>
          <a:p>
            <a:pPr marL="342900" indent="-342900" algn="just">
              <a:lnSpc>
                <a:spcPct val="110000"/>
              </a:lnSpc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договоров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нестационарных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торговых объектов и объектов для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развозной торговли.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218" y="6308514"/>
            <a:ext cx="7273158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6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48000" y="540000"/>
            <a:ext cx="8640960" cy="43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32" tIns="45716" rIns="91432" bIns="45716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2000" b="1" dirty="0">
                <a:solidFill>
                  <a:schemeClr val="bg1"/>
                </a:solidFill>
              </a:rPr>
              <a:t>МЕРЫ ПОДДЕРЖКИ </a:t>
            </a:r>
            <a:r>
              <a:rPr lang="ru-RU" sz="2000" b="1" dirty="0" smtClean="0">
                <a:solidFill>
                  <a:schemeClr val="bg1"/>
                </a:solidFill>
              </a:rPr>
              <a:t>БИЗНЕСА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66299" y="6165304"/>
            <a:ext cx="686301" cy="7286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0002" y="1214419"/>
            <a:ext cx="8970997" cy="55399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ru-RU" sz="2000" dirty="0" smtClean="0">
                <a:latin typeface="Bookman Old Style" pitchFamily="18" charset="0"/>
              </a:rPr>
              <a:t>	</a:t>
            </a:r>
            <a:endParaRPr lang="ru-RU" sz="1600" dirty="0">
              <a:latin typeface="Circe Extra Bold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057456" y="6286527"/>
            <a:ext cx="481848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19115484"/>
              </p:ext>
            </p:extLst>
          </p:nvPr>
        </p:nvGraphicFramePr>
        <p:xfrm>
          <a:off x="1166786" y="1071546"/>
          <a:ext cx="4722318" cy="2501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5001" y="1018137"/>
            <a:ext cx="8648479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обеспечение предприятий в период СВО</a:t>
            </a:r>
          </a:p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9750"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Во взаимодействии с администрацией Костромской области, департаментом экономического развития Костромской области, департаментом образования и науки Костромской области, Центром опережающей профессиональной подготовки Костромской области осуществлялась работа по замещению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 организациях вакантных должностей,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образовавшихся в связи с проведением частичной мобилизации.</a:t>
            </a:r>
          </a:p>
          <a:p>
            <a:pPr indent="539750"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Деятельность осуществлялась по следующим направлениям: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1. Взаимодействие с отраслевыми сообществами предпринимателей:</a:t>
            </a:r>
          </a:p>
          <a:p>
            <a:pPr marL="539750" indent="-285750" algn="just">
              <a:buFontTx/>
              <a:buChar char="-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лесопромышленный комплекс;</a:t>
            </a:r>
          </a:p>
          <a:p>
            <a:pPr marL="539750" indent="-285750" algn="just">
              <a:buFontTx/>
              <a:buChar char="-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агропромышленный комплекс;</a:t>
            </a:r>
          </a:p>
          <a:p>
            <a:pPr marL="539750" indent="-285750" algn="just">
              <a:buFontTx/>
              <a:buChar char="-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лёгкая промышленность;</a:t>
            </a:r>
          </a:p>
          <a:p>
            <a:pPr marL="539750" indent="-285750" algn="just">
              <a:buFontTx/>
              <a:buChar char="-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ювелирная отрасль;</a:t>
            </a:r>
          </a:p>
          <a:p>
            <a:pPr marL="539750" indent="-285750" algn="just">
              <a:buFontTx/>
              <a:buChar char="-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торговля продовольственная и непродовольственная.</a:t>
            </a:r>
          </a:p>
          <a:p>
            <a:pPr marL="182563" indent="-182563"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2. Взаимодействие с деловыми сообществами предпринимателей – КРО ООО «Деловая Россия», КРО ООО МСП «Опора России», Союз «Лесопромышленники Костромской области».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3. Выезды на промышленные предприятия региона с  рассмотрением конкретных ситуаций на местах.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4. Взаимодействие с учебными организациями среднего профессионального и высшего  образования.</a:t>
            </a:r>
          </a:p>
          <a:p>
            <a:pPr indent="539750"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Итогами работы стало:</a:t>
            </a:r>
          </a:p>
          <a:p>
            <a:pPr marL="539750" indent="-285750" algn="just">
              <a:buFontTx/>
              <a:buChar char="-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постоянное взаимодействие предприятий региона с учебными заведениями;</a:t>
            </a:r>
          </a:p>
          <a:p>
            <a:pPr marL="539750" indent="-285750" algn="just">
              <a:buFontTx/>
              <a:buChar char="-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аполнение необходимых вакансий студентами средних и высших учебных заведений;</a:t>
            </a:r>
          </a:p>
          <a:p>
            <a:pPr marL="539750" indent="-285750" algn="just">
              <a:buFontTx/>
              <a:buChar char="-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ыявлен дефицит подготовки кадров для ряда рабочих профессий.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568" y="6308514"/>
            <a:ext cx="7273158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48000" y="540000"/>
            <a:ext cx="8640960" cy="43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32" tIns="45716" rIns="91432" bIns="45716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2000" b="1" dirty="0">
                <a:solidFill>
                  <a:schemeClr val="bg1"/>
                </a:solidFill>
              </a:rPr>
              <a:t>МЕРЫ ПОДДЕРЖКИ </a:t>
            </a:r>
            <a:r>
              <a:rPr lang="ru-RU" sz="2000" b="1" dirty="0" smtClean="0">
                <a:solidFill>
                  <a:schemeClr val="bg1"/>
                </a:solidFill>
              </a:rPr>
              <a:t>БИЗНЕСА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66299" y="6165304"/>
            <a:ext cx="686301" cy="7286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8763" y="1025172"/>
            <a:ext cx="8970997" cy="55399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ru-RU" sz="2000" dirty="0" smtClean="0">
                <a:latin typeface="Bookman Old Style" pitchFamily="18" charset="0"/>
              </a:rPr>
              <a:t>	</a:t>
            </a:r>
            <a:endParaRPr lang="ru-RU" sz="1600" dirty="0">
              <a:latin typeface="Circe Extra Bold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057456" y="6286527"/>
            <a:ext cx="481848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6567" y="1169642"/>
            <a:ext cx="86369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бизнеса при проведении частичной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мобилизации</a:t>
            </a:r>
          </a:p>
          <a:p>
            <a:pPr algn="ctr">
              <a:lnSpc>
                <a:spcPct val="130000"/>
              </a:lnSpc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buFontTx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проблем бизнеса при проведении частичной мобилизации. </a:t>
            </a:r>
          </a:p>
          <a:p>
            <a:pPr marL="342900" indent="-342900" algn="just">
              <a:lnSpc>
                <a:spcPct val="130000"/>
              </a:lnSpc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Точечное решение вопросов предпринимателей в связи с проведением частичной мобилизации.</a:t>
            </a:r>
          </a:p>
          <a:p>
            <a:pPr marL="342900" indent="-342900" algn="just">
              <a:lnSpc>
                <a:spcPct val="130000"/>
              </a:lnSpc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с деловыми сообществами региона разработка предложений по мерам поддержки бизнеса, необходимых к принятию на федеральном уровне.</a:t>
            </a:r>
          </a:p>
          <a:p>
            <a:pPr marL="342900" indent="-342900" algn="just">
              <a:lnSpc>
                <a:spcPct val="130000"/>
              </a:lnSpc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процессе опережающей подготовки кадров для предприятий, затронутых частичной мобилизацией. </a:t>
            </a:r>
          </a:p>
          <a:p>
            <a:pPr marL="342900" indent="-342900" algn="just">
              <a:lnSpc>
                <a:spcPct val="130000"/>
              </a:lnSpc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работе муниципальных мобилизационных комиссий (при необходимости), рассмотрение ходатайств предпринимателей о предоставлении отсрочки от призыва на военную службу.</a:t>
            </a:r>
          </a:p>
          <a:p>
            <a:pPr marL="342900" indent="-342900" algn="just">
              <a:lnSpc>
                <a:spcPct val="130000"/>
              </a:lnSpc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Аппаратом Уполномоченного по защите прав предпринимателей в Костромской области совместно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прокуратурой Костромской области разработана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 по мерам поддержки бизнеса в условиях мобилизации.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218" y="6261003"/>
            <a:ext cx="7273158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48000" y="540000"/>
            <a:ext cx="8640960" cy="43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32" tIns="45716" rIns="91432" bIns="45716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2000" b="1" dirty="0">
                <a:solidFill>
                  <a:schemeClr val="bg1"/>
                </a:solidFill>
              </a:rPr>
              <a:t>МЕРЫ ПОДДЕРЖКИ </a:t>
            </a:r>
            <a:r>
              <a:rPr lang="ru-RU" sz="2000" b="1" dirty="0" smtClean="0">
                <a:solidFill>
                  <a:schemeClr val="bg1"/>
                </a:solidFill>
              </a:rPr>
              <a:t>БИЗНЕСА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66299" y="6165304"/>
            <a:ext cx="686301" cy="728695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057456" y="6286527"/>
            <a:ext cx="481848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568" y="6309320"/>
            <a:ext cx="7273158" cy="4328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1275" y="2727647"/>
            <a:ext cx="5047162" cy="35674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98" y="1280225"/>
            <a:ext cx="5438829" cy="38479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6776" y="863737"/>
            <a:ext cx="4248472" cy="38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предпринимателей </a:t>
            </a:r>
          </a:p>
        </p:txBody>
      </p:sp>
    </p:spTree>
    <p:extLst>
      <p:ext uri="{BB962C8B-B14F-4D97-AF65-F5344CB8AC3E}">
        <p14:creationId xmlns:p14="http://schemas.microsoft.com/office/powerpoint/2010/main" val="6395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32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СОВЕРШЕНСТВОВАНИЕ ЗАКОНОДАТЕЛЬСТВА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74489" y="6165304"/>
            <a:ext cx="678111" cy="7200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16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000" y="6300000"/>
            <a:ext cx="7863709" cy="46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3286" y="1145864"/>
            <a:ext cx="8680194" cy="499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13.03.2006 № 38-ФЗ «О рекламе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50000"/>
              </a:lnSpc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27063" algn="just">
              <a:lnSpc>
                <a:spcPct val="13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бизнес-сообществами (КРО ООО «Деловая Россия», КРО ООО МСП «Опора России»)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и направлены замечания на законопроект №160605-8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Федеральный закон «О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рекламе». </a:t>
            </a:r>
          </a:p>
          <a:p>
            <a:pPr indent="627063" algn="just">
              <a:lnSpc>
                <a:spcPct val="13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законопроекта выявил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положений:  </a:t>
            </a:r>
          </a:p>
          <a:p>
            <a:pPr indent="627063" algn="just">
              <a:lnSpc>
                <a:spcPct val="13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ограничивающих конкуренцию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627063" algn="just">
              <a:lnSpc>
                <a:spcPct val="13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влияющих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безопасность дорожного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627063" algn="just">
              <a:lnSpc>
                <a:spcPct val="13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ограничивающих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отраслевое и региональное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627063" algn="just">
              <a:lnSpc>
                <a:spcPct val="13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снижению поступлений в региональные и муниципальные бюджеты.</a:t>
            </a:r>
          </a:p>
          <a:p>
            <a:pPr indent="627063" algn="just">
              <a:lnSpc>
                <a:spcPct val="13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заместителю председателя комитета по защите конкуренции, депутату Государственной Думы Федерального Собрания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Ситникову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А.В. и руководителям Общероссийских общественных организаций «Деловая Россия» и «Опора России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indent="627063" algn="just">
              <a:lnSpc>
                <a:spcPct val="13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рассмотрения поступивших предложений и замечаний постановлением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Думы законопроект был отклонен.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12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371" y="540000"/>
            <a:ext cx="8640000" cy="432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СОВЕРШЕНСТВОВАНИЕ ЗАКОНОДАТЕЛЬСТВА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74489" y="6165384"/>
            <a:ext cx="678111" cy="7200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16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000" y="6300000"/>
            <a:ext cx="7863709" cy="46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372" y="1014509"/>
            <a:ext cx="8626107" cy="5224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09.03.2022 № 47-ФЗ «О внесении изменений в часть вторую Налогового кодекса Российской Федерации»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действие Закона для организаций и индивидуальных предпринимателей, осуществляющих производство ювелирных и других изделий из драгоценных металлов или оптовую (розничную) торговлю ювелирными и другими изделиями из драгоценных металлов – с 1 января 2023 года.</a:t>
            </a:r>
          </a:p>
          <a:p>
            <a:pPr indent="539750" algn="just"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Инициировано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к депутатам и членам Совета Федерации от Костромской области с обоснованием необходимости сохранения специальных налоговых режимов (УСН и ПСН) в ювелирной отрасли.</a:t>
            </a:r>
          </a:p>
          <a:p>
            <a:pPr indent="539750" algn="just"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Уполномоченного поддержаны обращения ювелиров отрасли, представляющих малый и средний бизнес региона.</a:t>
            </a:r>
          </a:p>
          <a:p>
            <a:pPr indent="539750" algn="just"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УСН и ПСН для ювелиров может негативно повлиять на предприятия, занимающиеся эксклюзивными штучными изделиями, увеличивает затраты малых предприятий, которые не могут быть перекрыты объемами производства.</a:t>
            </a:r>
          </a:p>
        </p:txBody>
      </p:sp>
    </p:spTree>
    <p:extLst>
      <p:ext uri="{BB962C8B-B14F-4D97-AF65-F5344CB8AC3E}">
        <p14:creationId xmlns:p14="http://schemas.microsoft.com/office/powerpoint/2010/main" val="14740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999" y="540000"/>
            <a:ext cx="8640000" cy="432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СОВЕРШЕНСТВОВАНИЕ ЗАКОНОДАТЕЛЬСТВА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74489" y="6165304"/>
            <a:ext cx="678111" cy="7200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16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000" y="6300000"/>
            <a:ext cx="7863709" cy="46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698" y="1037021"/>
            <a:ext cx="874178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Костромской области от 26.11.2012 № 304-5-ЗКО «О патентной системе налогообложения в Костромской области»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Уполномоченного на основании обращений предпринимателей и анализа ситуации подготовлены предложения по корректировке потенциально возможного к получению индивидуальным предпринимателем годового дохода по следующим видам деятельности (в 2022 году):</a:t>
            </a:r>
          </a:p>
          <a:p>
            <a:pPr indent="539750"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автотранспортные услуги;</a:t>
            </a:r>
          </a:p>
          <a:p>
            <a:pPr indent="539750"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общественное питание;</a:t>
            </a:r>
          </a:p>
          <a:p>
            <a:pPr indent="539750"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розничная торговля.</a:t>
            </a:r>
          </a:p>
          <a:p>
            <a:pPr indent="539750" algn="just"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(Закон Костромской области от 12.07.2022 № 244-7-ЗКО «О внесении изменений в Закон Костромской области «О патентной системе налогообложения в Костромской области») о снижении размера потенциально возможного к получению годового дохода для индивидуальных предпринимателей, специализирующихся на реализации социально значимых товаров.</a:t>
            </a:r>
          </a:p>
        </p:txBody>
      </p:sp>
    </p:spTree>
    <p:extLst>
      <p:ext uri="{BB962C8B-B14F-4D97-AF65-F5344CB8AC3E}">
        <p14:creationId xmlns:p14="http://schemas.microsoft.com/office/powerpoint/2010/main" val="246353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999" y="540000"/>
            <a:ext cx="8640000" cy="432048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ИНДЕКС АДМИНИСТРАТИВНОГО ДАВЛЕНИЯ  НА БИЗНЕС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74489" y="6165384"/>
            <a:ext cx="678111" cy="7200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16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000" y="6300000"/>
            <a:ext cx="7863709" cy="46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6535" y="2160000"/>
            <a:ext cx="828092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2021 года Костромская область заняла 38 место среди всех регионов России в «Индексе административного давления на бизнес». При этом по итогам 2020 года – 31 место, 2019 года – 10 место.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Рейтинг рассчитывался по трем показателям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результатов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федеральных контрольно-надзорных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5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144" y="540000"/>
            <a:ext cx="8640000" cy="432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ИНДЕКС АДМИНИСТРАТИВНОГО ДАВЛЕНИЯ  НА БИЗНЕС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74489" y="6165304"/>
            <a:ext cx="678111" cy="7200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16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006" y="6292944"/>
            <a:ext cx="7863709" cy="46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0000" y="2160000"/>
            <a:ext cx="846000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4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80" y="1545334"/>
            <a:ext cx="8460000" cy="2736000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  <a:extLst/>
        </p:spPr>
      </p:pic>
      <p:sp>
        <p:nvSpPr>
          <p:cNvPr id="4" name="Прямоугольник 3"/>
          <p:cNvSpPr/>
          <p:nvPr/>
        </p:nvSpPr>
        <p:spPr>
          <a:xfrm>
            <a:off x="648144" y="4441563"/>
            <a:ext cx="8625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ндекс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включены Роспотребнадзор, Ростехнадзор, Россельхознадзор, Росприроднадзор, Роструд, МЧС России, Росздравнадзор, Ространснадзор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органы, осуществляющие основной объем контрольно-надзорных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(58%).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3900" y="1070668"/>
            <a:ext cx="7295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cs typeface="Times New Roman" panose="02020603050405020304" pitchFamily="18" charset="0"/>
              </a:rPr>
              <a:t>КЛЮЧЕВЫЕ ПОКАЗАТЕЛИ ИНДЕКСА АДМИНИСТРАТИВНОГО ДАВЛЕНИЯ</a:t>
            </a:r>
            <a:endParaRPr lang="ru-RU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49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48000" y="540000"/>
            <a:ext cx="8640960" cy="43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32" tIns="45716" rIns="91432" bIns="45716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Times New Roman"/>
              </a:rPr>
              <a:t>ПРАВОВАЯ</a:t>
            </a:r>
            <a:r>
              <a:rPr lang="ru-RU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 ОСНОВА ДЕЯТЕЛЬНОСТИ УПОЛНОМОЧЕННОГО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66299" y="6228697"/>
            <a:ext cx="686301" cy="7286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0002" y="1214419"/>
            <a:ext cx="8970997" cy="55399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ru-RU" sz="2000" dirty="0" smtClean="0">
                <a:latin typeface="Bookman Old Style" pitchFamily="18" charset="0"/>
              </a:rPr>
              <a:t>	</a:t>
            </a:r>
            <a:endParaRPr lang="ru-RU" sz="1600" dirty="0">
              <a:latin typeface="Circe Extra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520" y="1491414"/>
            <a:ext cx="8640960" cy="424730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Уполномоченный по защите прав предпринимателей в Костромской области осуществляет свою деятельность в соответствии с: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Федеральным законом от 7 мая 2013 года № 78-ФЗ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 уполномоченных по защите прав предпринимателей в Российской Федерации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Законом Костромской области от 20 июня 2013 года № 372-5-ЗКО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 Уполномоченном по защите прав предпринимателей в Костромской области».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января 2015 года создан государственный орган - аппарат Уполномоченного по защите прав предпринимателей в Костромской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651432" y="6381368"/>
            <a:ext cx="819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lvl="0" algn="ctr"/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Уполномоченный по защите прав предпринимателей в Костромской области</a:t>
            </a:r>
            <a:endParaRPr lang="ru-RU" sz="1600" b="1" dirty="0">
              <a:solidFill>
                <a:srgbClr val="5B9BD5">
                  <a:lumMod val="50000"/>
                </a:srgb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7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32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ИНДЕКС АДМИНИСТРАТИВНОГО ДАВЛЕНИЯ  НА БИЗНЕС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74489" y="6165384"/>
            <a:ext cx="678111" cy="7200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16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645" y="6333442"/>
            <a:ext cx="7863709" cy="46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0552" y="1033884"/>
            <a:ext cx="8460000" cy="6591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spc="65" dirty="0">
                <a:cs typeface="Arial"/>
              </a:rPr>
              <a:t>П</a:t>
            </a:r>
            <a:r>
              <a:rPr lang="ru-RU" b="1" spc="65" dirty="0" smtClean="0">
                <a:cs typeface="Arial"/>
              </a:rPr>
              <a:t>рофиль «Костромская область» - 38 место в Индексе 2022 г.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spc="65" dirty="0" smtClean="0">
                <a:cs typeface="Arial"/>
              </a:rPr>
              <a:t>(по данным 2021 г.)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466894"/>
              </p:ext>
            </p:extLst>
          </p:nvPr>
        </p:nvGraphicFramePr>
        <p:xfrm>
          <a:off x="1856656" y="1733564"/>
          <a:ext cx="619268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60000" y="5436000"/>
            <a:ext cx="8460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Индексе по итогам 2021 года показывает, что 3 контрольно-надзорных органа выходят за рамки среднероссийских показателей, 2 контрольно-надзорных органа демонстрируют лидирующие показатели.</a:t>
            </a:r>
          </a:p>
        </p:txBody>
      </p:sp>
    </p:spTree>
    <p:extLst>
      <p:ext uri="{BB962C8B-B14F-4D97-AF65-F5344CB8AC3E}">
        <p14:creationId xmlns:p14="http://schemas.microsoft.com/office/powerpoint/2010/main" val="19605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999" y="540000"/>
            <a:ext cx="8640000" cy="432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ИНДЕКС АДМИНИСТРАТИВНОГО ДАВЛЕНИЯ НА БИЗНЕС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74489" y="6165304"/>
            <a:ext cx="678111" cy="7200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16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149" y="6352447"/>
            <a:ext cx="7863709" cy="46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0512" y="936074"/>
            <a:ext cx="8856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Проведенные мероприятия по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улучшению значений показателей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взаимодействии со всеми контрольно-надзорными органами аппаратом Уполномоченного по защите прав предпринимателей проведен анализ показателей Индекса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запрошены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контрольно-надзорными органами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проанализированы данные по формированию показателей Индекса;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трехстороннее рассмотрение Индекса в рамках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выездного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Общественного совета по защите малого и среднего бизнеса при прокуратуре Костромской области, межведомственной рабочей группы по реализации реформы контрольно-надзорной деятельности при администрации Костромской области, Консультативного совета при Уполномоченном по защите прав предпринимателей в Костромской области;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заседания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рекомендовано: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неукоснительно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исполнять требования Федерального закона от 31.07.2020 № 248-ФЗ "О государственном контроле (надзоре) и муниципальном контроле в Российской Федерации", Постановления Правительства РФ от 10.03.2022 № 336 "Об особенностях организации и осуществления государственного контроля (надзора), муниципального контроля";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 деятельность органов государственного контроля на проведение профилактических мероприятий;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анализ каждого из показателей Индекса;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результаты контрольно-надзорной деятельности по итогам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года;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предложения по улучшению показателей Индекса административного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давления;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азработать внутренние организационные документы по улучшению значений ключевых показателей Индекса.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Уполномоченного по защите прав предпринимателей в Костромской области также направлены сводные предложения по формированию данных и корректировке методики расчета Индекса в Аппарат Уполномоченного при Президенте РФ по защите прав предпринимателей.</a:t>
            </a:r>
          </a:p>
        </p:txBody>
      </p:sp>
    </p:spTree>
    <p:extLst>
      <p:ext uri="{BB962C8B-B14F-4D97-AF65-F5344CB8AC3E}">
        <p14:creationId xmlns:p14="http://schemas.microsoft.com/office/powerpoint/2010/main" val="21681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32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900" b="1" dirty="0" smtClean="0">
                <a:solidFill>
                  <a:schemeClr val="bg1"/>
                </a:solidFill>
              </a:rPr>
              <a:t>ВЗАИМОДЕЙСТВИЕ  С ОРГАНАМИ ВЛАСТИ, ОБЩЕСТВЕННЫМИ ОРГАНИЗАЦИЯМИ</a:t>
            </a:r>
            <a:endParaRPr lang="ru-RU" sz="19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0000" y="720000"/>
            <a:ext cx="8970000" cy="2137496"/>
          </a:xfrm>
          <a:prstGeom prst="roundRect">
            <a:avLst>
              <a:gd name="adj" fmla="val 17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 sz="16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66299" y="6165304"/>
            <a:ext cx="686301" cy="7286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6299" y="1551407"/>
            <a:ext cx="8607181" cy="4565857"/>
          </a:xfrm>
          <a:prstGeom prst="rect">
            <a:avLst/>
          </a:prstGeom>
          <a:noFill/>
        </p:spPr>
        <p:txBody>
          <a:bodyPr wrap="square" lIns="91432" tIns="45716" rIns="91432" bIns="45716" rtlCol="0" anchor="ctr">
            <a:spAutoFit/>
          </a:bodyPr>
          <a:lstStyle/>
          <a:p>
            <a:pPr indent="627063"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осуществлении своей деятельности Уполномоченный взаимодействует с:</a:t>
            </a:r>
          </a:p>
          <a:p>
            <a:pPr indent="182563" algn="just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региональными органами власти; </a:t>
            </a:r>
          </a:p>
          <a:p>
            <a:pPr indent="182563" algn="just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органами местного самоуправления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182563" algn="just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территориальными органами федеральных органов государственной власти;</a:t>
            </a:r>
          </a:p>
          <a:p>
            <a:pPr indent="182563" algn="just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органами прокуратуры;</a:t>
            </a:r>
          </a:p>
          <a:p>
            <a:pPr indent="182563" algn="just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общественными организациями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предпринимателей.</a:t>
            </a:r>
          </a:p>
          <a:p>
            <a:pPr indent="627063"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постоянной основе осуществляется взаимодействие с Администрацией Костромской области, заместителями губернатора, руководителями профильных департаментов, с прокуратурой Костромской области, главами муниципальных образований, представителями общественных организаций предпринимателей.</a:t>
            </a:r>
          </a:p>
          <a:p>
            <a:pPr indent="539750" algn="just" defTabSz="914400" fontAlgn="base">
              <a:lnSpc>
                <a:spcPct val="115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53264" y="5500702"/>
            <a:ext cx="184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900" dirty="0">
              <a:solidFill>
                <a:srgbClr val="0070C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218" y="6300000"/>
            <a:ext cx="7273158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9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960" cy="432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ВЗАИМОДЕЙСТВИЕ С АДМИНИСТРАЦИЕЙ КОСТРОМСКОЙ ОБЛАСТИ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74489" y="6165304"/>
            <a:ext cx="678111" cy="7200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16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568" y="6300000"/>
            <a:ext cx="7863709" cy="46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0512" y="1051358"/>
            <a:ext cx="87129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2706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постоянной основе осуществляется взаимодействие с администрацией Костромской области в лице заместителей губернатора, профильными департаментами. </a:t>
            </a:r>
          </a:p>
          <a:p>
            <a:pPr indent="627063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вводом пакетов санкций недружественными странами в отношении России и возникшими новыми экономическими условиями ведения бизнеса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функционирования Оперативного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штаба по обеспечению устойчивого развития экономики Костромской области и Оперативного штаба по мониторингу ситуации на потребительском рынке Костромской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проведена следующая работа: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27063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 постоянной основе:</a:t>
            </a:r>
          </a:p>
          <a:p>
            <a:pPr indent="627063"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рганизована оперативная связь с предпринимательским сообществом по различным видам деятельности;</a:t>
            </a:r>
          </a:p>
          <a:p>
            <a:pPr indent="627063"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рганизовано взаимодействие с региональными отделениями общероссийских общественных организаций предпринимателей «Деловая Россия», «Опора России»;</a:t>
            </a:r>
          </a:p>
          <a:p>
            <a:pPr indent="627063"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ормировались перечни вопросов от предпринимателей, имеющих частный и системный характер.</a:t>
            </a:r>
          </a:p>
          <a:p>
            <a:pPr indent="627063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Совместно 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предпринимательскими сообществами 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формированы и направлены в администрацию Костромской области предложения регионального и федерального значения по поддержке и развитию бизнеса. Часть предложений нашли отражение и в региональных нормативных актах, и на федеральном уровне.</a:t>
            </a:r>
          </a:p>
          <a:p>
            <a:pPr indent="627063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Принимаемые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штабами решения позволили бизнесу устойчиво пройти начальный этап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санкционного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периода и адаптироваться к новым экономическим условиям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9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32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indent="269875" algn="ctr">
              <a:lnSpc>
                <a:spcPct val="12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ВЗАИМОДЕЙСТВИЕ С </a:t>
            </a:r>
            <a:r>
              <a:rPr lang="ru-RU" sz="2000" b="1" dirty="0" smtClean="0">
                <a:solidFill>
                  <a:schemeClr val="bg1"/>
                </a:solidFill>
              </a:rPr>
              <a:t>ПРОКУРАТУРОЙ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0000" y="720000"/>
            <a:ext cx="8970000" cy="2137496"/>
          </a:xfrm>
          <a:prstGeom prst="roundRect">
            <a:avLst>
              <a:gd name="adj" fmla="val 17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 sz="16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66299" y="6165304"/>
            <a:ext cx="686301" cy="7286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4000" y="1106858"/>
            <a:ext cx="8649480" cy="5318371"/>
          </a:xfrm>
          <a:prstGeom prst="rect">
            <a:avLst/>
          </a:prstGeom>
          <a:noFill/>
        </p:spPr>
        <p:txBody>
          <a:bodyPr wrap="square" lIns="91432" tIns="45716" rIns="91432" bIns="45716" rtlCol="0" anchor="ctr">
            <a:spAutoFit/>
          </a:bodyPr>
          <a:lstStyle/>
          <a:p>
            <a:pPr indent="269875" algn="ctr">
              <a:lnSpc>
                <a:spcPct val="120000"/>
              </a:lnSpc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539750"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2022 году продолжено взаимодействие с органами прокуратуры по защите прав и законных интересов субъектов предпринимательской деятельности.</a:t>
            </a:r>
          </a:p>
          <a:p>
            <a:pPr indent="539750"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Взаимодействие проходит в рамках 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совместных приёмов предпринимателей, 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заседаний Общественного совета при прокуратуре Костромской области,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совместного рассмотрения жалоб и обращений предпринимателей.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Проведены совместные приёмы предпринимателей в муниципальных образованиях региона, включая областной центр.</a:t>
            </a:r>
          </a:p>
          <a:p>
            <a:pPr indent="539750"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совместных приёмах рассмотрено 25 обращений предпринимателей. Рассмотрены и решены вопросы: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погашения задолженности по государственным контрактам, 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исполнения судебных решений, 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осуществления контрольно-надзорной деятельности, 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предоставления государственных и муниципальных услуг и др.</a:t>
            </a:r>
          </a:p>
          <a:p>
            <a:pPr indent="269875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53264" y="5500702"/>
            <a:ext cx="184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900" dirty="0">
              <a:solidFill>
                <a:srgbClr val="0070C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226" y="6300000"/>
            <a:ext cx="7273158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39999"/>
            <a:ext cx="8640000" cy="432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900" b="1" dirty="0">
                <a:solidFill>
                  <a:schemeClr val="bg1"/>
                </a:solidFill>
              </a:rPr>
              <a:t>ВЗАИМОДЕЙСТВИЕ С ОБЩЕСТВЕННЫМИ ОРГАНИЗАЦИЯМИ ПРЕДПРИНИМАТЕЛЕЙ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0000" y="720000"/>
            <a:ext cx="8970000" cy="2137496"/>
          </a:xfrm>
          <a:prstGeom prst="roundRect">
            <a:avLst>
              <a:gd name="adj" fmla="val 17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 sz="16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66299" y="6228697"/>
            <a:ext cx="686301" cy="7286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3999" y="907398"/>
            <a:ext cx="8649481" cy="5687703"/>
          </a:xfrm>
          <a:prstGeom prst="rect">
            <a:avLst/>
          </a:prstGeom>
          <a:noFill/>
        </p:spPr>
        <p:txBody>
          <a:bodyPr wrap="square" lIns="91432" tIns="45716" rIns="91432" bIns="45716" rtlCol="0" anchor="ctr">
            <a:spAutoFit/>
          </a:bodyPr>
          <a:lstStyle/>
          <a:p>
            <a:pPr indent="539750"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Уполномоченным налажено взаимодействие с общественными организациями предпринимателей Костромской области: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оргово-промышленной палатой Костромской области, 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региональным отделением ООО МСП «Опора России», 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региональным отделением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ООО «Деловая Россия»,</a:t>
            </a:r>
            <a:r>
              <a:rPr lang="ru-RU" dirty="0" smtClean="0"/>
              <a:t> 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региональным отделением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Российского союза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промышленников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предпринимателей, 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Союзом лесопромышленников Костромской области.</a:t>
            </a:r>
          </a:p>
          <a:p>
            <a:pPr indent="539750" algn="just">
              <a:lnSpc>
                <a:spcPct val="12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539750"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Совместно с общественными объединениями предпринимателей разработаны: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предложения по мерам поддержки бизнеса в условиях санкций;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замечания на законопроект «О внесении изменений в ФЗ «О рекламе»;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предложения по совершенствованию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работы лесной отрасли.</a:t>
            </a:r>
          </a:p>
          <a:p>
            <a:pPr indent="539750"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Налаженное взаимодействие способствует оперативному решению актуальных для бизнеса вопросов, выработке предложений и их обсуждению на региональном и федеральном  уровне.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53264" y="5500702"/>
            <a:ext cx="184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900" dirty="0">
              <a:solidFill>
                <a:srgbClr val="0070C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568" y="6362528"/>
            <a:ext cx="7273158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0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39999"/>
            <a:ext cx="8640000" cy="432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УЧАСТИЕ В РАБОТЕ ОБЩЕСТВЕНЫХ ОРГАНОВ И СОВЕТОВ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0000" y="720000"/>
            <a:ext cx="8970000" cy="2137496"/>
          </a:xfrm>
          <a:prstGeom prst="roundRect">
            <a:avLst>
              <a:gd name="adj" fmla="val 17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 sz="16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66299" y="6228697"/>
            <a:ext cx="686301" cy="7286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505" y="927404"/>
            <a:ext cx="8784976" cy="5647692"/>
          </a:xfrm>
          <a:prstGeom prst="rect">
            <a:avLst/>
          </a:prstGeom>
          <a:noFill/>
        </p:spPr>
        <p:txBody>
          <a:bodyPr wrap="square" lIns="91432" tIns="45716" rIns="91432" bIns="45716" rtlCol="0" anchor="ctr">
            <a:spAutoFit/>
          </a:bodyPr>
          <a:lstStyle/>
          <a:p>
            <a:pPr lvl="0"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Уполномоченный принимает участие в работе 25-ти общественных, экспертных и консультативных органов при территориальных органах федеральных органов и региональных органов власти, в том числе:</a:t>
            </a:r>
          </a:p>
          <a:p>
            <a:pPr lvl="0" indent="25400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несостоятельности (банкротства) предприятий и организаций Костромской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области;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54000" algn="just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Экспертный совет администрации Костромской области по вопросам финансов, тарифной политики, имущественных и земельных отношений и государственной гражданской службы Костромской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области;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54000" algn="just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совет по защите малого и среднего бизнеса при прокуратуре Костромской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области;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54000" algn="just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Оперативный Штаб по обеспечению устойчивого развития экономики Костромской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области;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54000" algn="just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при губернаторе Костромской области по развитию гражданского общества и правам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человека;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54000" algn="just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Лицензионная комиссия Костромской области по лицензированию предпринимательской деятельности по управлению многоквартирными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домами;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54000" algn="just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при первом заместителе губернатора Костромской области А.Е. Афанасьеве по рассмотрению вопросов погашения просроченной кредиторской задолженности по государственным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контрактам;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54000" algn="just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по привлечению инвестиций и улучшению инвестиционного климата Костромской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области;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54000" algn="just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Оперативный Штаб по содействию в решении вопросов в банковской сфере на территории Костромской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области;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54000" algn="just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Наблюдательный совет НО «Фонд развития промышленности Костромской области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54000" algn="just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Антикризисный Штаб по обеспечению устойчивости экономики и социальной стабильности в Костромской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области;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54000" algn="just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Конкурсная комиссия по предоставлению грантов юридическим лицам, индивидуальным предпринимателям на развитие внутреннего и въездного туризма в Костромской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540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53264" y="5500702"/>
            <a:ext cx="184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900" dirty="0">
              <a:solidFill>
                <a:srgbClr val="0070C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568" y="6362528"/>
            <a:ext cx="7273158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39999"/>
            <a:ext cx="8640960" cy="432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66299" y="6228697"/>
            <a:ext cx="686301" cy="728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8000" y="1008000"/>
            <a:ext cx="8607181" cy="5262971"/>
          </a:xfrm>
          <a:prstGeom prst="rect">
            <a:avLst/>
          </a:prstGeom>
          <a:noFill/>
        </p:spPr>
        <p:txBody>
          <a:bodyPr wrap="square" lIns="91432" tIns="45716" rIns="91432" bIns="45716" rtlCol="0" anchor="ctr">
            <a:spAutoFit/>
          </a:bodyPr>
          <a:lstStyle/>
          <a:p>
            <a:pPr lvl="0" indent="53975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пакетов санкций недружественными странами привело к созданию новых экономических условий для ведения бизнеса.</a:t>
            </a:r>
          </a:p>
          <a:p>
            <a:pPr lvl="0" indent="53975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бизнесом в текущем году характеризовалась следующими этапами:</a:t>
            </a:r>
          </a:p>
          <a:p>
            <a:pPr lvl="0" indent="539750"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первичное состояние неопределенности после введения санкций;</a:t>
            </a:r>
          </a:p>
          <a:p>
            <a:pPr lvl="0" indent="539750"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точечных вопросов, связанных с разрывами логистических цепочек и контрактов;</a:t>
            </a:r>
          </a:p>
          <a:p>
            <a:pPr lvl="0" indent="539750"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ситуации и поиск новых возможностей продолжения и развития бизнеса;</a:t>
            </a:r>
          </a:p>
          <a:p>
            <a:pPr lvl="0" indent="539750"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принятие мер поддержки бизнеса на региональном и федеральном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уровне;</a:t>
            </a:r>
          </a:p>
          <a:p>
            <a:pPr lvl="0" indent="539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вопросов бизнеса при проведении частичной мобилизации.</a:t>
            </a:r>
          </a:p>
          <a:p>
            <a:pPr lvl="0" indent="53975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 этапе осуществлялось взаимодействие бизнеса с администрацией Костромской области, общественными объединениями предпринимателей и аппаратом Уполномоченного по защите прав предпринимателей в Костромской области.</a:t>
            </a:r>
          </a:p>
          <a:p>
            <a:pPr lvl="0" indent="53975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принятия решений были проведенные губернатором Костромской области встречи с представителями бизнеса по различным видам деятельности.</a:t>
            </a:r>
          </a:p>
          <a:p>
            <a:pPr indent="53975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разработано порядка 140 предложений о мерах поддержки бизнеса на региональном и федеральном уровнях. В план первоочередных мероприятий по обеспечению  устойчивого социально-экономического развития в условиях санкций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 меры поддержки населения и бизнеса. На федеральном уровне принято 314 механизмов поддержки.</a:t>
            </a:r>
          </a:p>
          <a:p>
            <a:pPr lvl="0" indent="53975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бизнесом в Костромской области можно охарактеризовать как стабильную, но требующую постоянного внимания в связи с новыми возникающими вызовами и текущей ситуацией.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16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226" y="6300000"/>
            <a:ext cx="7273158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9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32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594291" y="6165304"/>
            <a:ext cx="686301" cy="728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0000" y="919045"/>
            <a:ext cx="8553480" cy="5262971"/>
          </a:xfrm>
          <a:prstGeom prst="rect">
            <a:avLst/>
          </a:prstGeom>
          <a:noFill/>
        </p:spPr>
        <p:txBody>
          <a:bodyPr wrap="square" lIns="91432" tIns="45716" rIns="91432" bIns="45716" rtlCol="0" anchor="ctr">
            <a:spAutoFit/>
          </a:bodyPr>
          <a:lstStyle/>
          <a:p>
            <a:pPr lvl="0" indent="444500"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Уполномоченному по защите прав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предпринимателей в Костромской области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рекомендовать:</a:t>
            </a:r>
          </a:p>
          <a:p>
            <a:pPr lvl="0" algn="just">
              <a:lnSpc>
                <a:spcPct val="150000"/>
              </a:lnSpc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lvl="0" indent="-269875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постоянный мониторинг ситуации с развитием малого и среднего предпринимательства в Костромской области;</a:t>
            </a:r>
          </a:p>
          <a:p>
            <a:pPr marL="269875" lvl="0" indent="-269875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предложения по мерам поддержки малого и среднего предпринимательства при возникновении необходимости;</a:t>
            </a:r>
          </a:p>
          <a:p>
            <a:pPr marL="269875" lvl="0" indent="-269875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взаимодействие с департаментом экономического развития, общественными объединениями предпринимателей в целях выработки предложений по развитию бизнеса в регионе.</a:t>
            </a:r>
          </a:p>
          <a:p>
            <a:pPr marL="269875" lvl="0" indent="-269875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работу по защите прав и законных интересов субъектов предпринимательской деятельности в случае их нарушения.</a:t>
            </a:r>
          </a:p>
          <a:p>
            <a:pPr marL="269875" lvl="0" indent="-269875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в анализе и мониторинге нормативных правовых актов региона и давать предложения по их совершенствованию.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16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568" y="6300000"/>
            <a:ext cx="7273158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4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9925682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232139" y="64023"/>
            <a:ext cx="1083476" cy="1150403"/>
          </a:xfrm>
          <a:prstGeom prst="rect">
            <a:avLst/>
          </a:prstGeom>
        </p:spPr>
      </p:pic>
      <p:sp>
        <p:nvSpPr>
          <p:cNvPr id="12" name="Rectangle 5"/>
          <p:cNvSpPr/>
          <p:nvPr/>
        </p:nvSpPr>
        <p:spPr>
          <a:xfrm>
            <a:off x="1440000" y="180000"/>
            <a:ext cx="8190000" cy="8201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УПОЛНОМОЧЕННЫЙ ПО ЗАЩИТЕ ПРАВ ПРЕДПРИНИМАТЕЛЕЙ 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В КОСТРОМСКОЙ ОБЛАСТИ</a:t>
            </a:r>
            <a:endParaRPr lang="ru-RU" sz="2000" b="1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922" y="5929338"/>
            <a:ext cx="9364331" cy="64461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</a:rPr>
              <a:t>+7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(4942) 42 - 02 - 13</a:t>
            </a:r>
            <a:endParaRPr lang="ru-RU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e-mail: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kostroma@ombudsmanbiz.ru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www.ombudsman44.ru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0000" y="2879999"/>
            <a:ext cx="8970000" cy="70787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1995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906000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47999" y="540000"/>
            <a:ext cx="8640000" cy="43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32" tIns="45716" rIns="91432" bIns="45716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libri Light" pitchFamily="34" charset="0"/>
              </a:rPr>
              <a:t>ЦЕЛЬ И ЗАДАЧИ ДЕЯТЕЛЬНОСТИ УПОЛНОМОЧЕННОГО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66299" y="6228697"/>
            <a:ext cx="686301" cy="7286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6556" y="1222231"/>
            <a:ext cx="8602621" cy="473975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Bookman Old Style" pitchFamily="18" charset="0"/>
              </a:rPr>
              <a:t>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 работы Уполномоченного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обеспечение гарантии государственной защиты прав и законных интересов субъектов предпринимательской деятельности на территории Костромской области.</a:t>
            </a:r>
          </a:p>
          <a:p>
            <a:pPr>
              <a:spcAft>
                <a:spcPts val="60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задачи Уполномоченного:</a:t>
            </a:r>
          </a:p>
          <a:p>
            <a:pPr indent="714375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1) защита прав и законных интересов субъектов предпринимательской деятельности на территории Костромской области;</a:t>
            </a:r>
          </a:p>
          <a:p>
            <a:pPr indent="714375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2) осуществление контроля за соблюдением прав и законных интересов субъектов предпринимательской деятельности на территории Костромской области;</a:t>
            </a:r>
          </a:p>
          <a:p>
            <a:pPr indent="714375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3) обеспечение взаимодействия предпринимателей с органами государственной власти Костромской области;</a:t>
            </a:r>
          </a:p>
          <a:p>
            <a:pPr indent="714375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4) участие в совершенствовании законодательства Российской Федерации, законодательства Костромской области и нормативных правовых актов муниципальных образований в сфере регулирования предпринимательской деятельности;</a:t>
            </a:r>
          </a:p>
          <a:p>
            <a:pPr indent="714375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5) содействие развитию общественных институтов, ориентированных на защиту прав и законных интересов субъектов предпринимательской деятельности;</a:t>
            </a:r>
          </a:p>
          <a:p>
            <a:pPr indent="714375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6) взаимодействие с предпринимательским сообществом;</a:t>
            </a:r>
          </a:p>
          <a:p>
            <a:pPr indent="714375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7) участие в реализации государственной и региональной политики в области развития предпринимательской деятельности.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507416" y="6381368"/>
            <a:ext cx="819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lvl="0" algn="ctr"/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Уполномоченный по защите прав предпринимателей в Костромской области</a:t>
            </a:r>
            <a:endParaRPr lang="ru-RU" sz="1600" b="1" dirty="0">
              <a:solidFill>
                <a:srgbClr val="5B9BD5">
                  <a:lumMod val="50000"/>
                </a:srgb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7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906000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48000" y="540000"/>
            <a:ext cx="8640960" cy="43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32" tIns="45716" rIns="91432" bIns="45716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СТРУКТУРА ИНСТИТУТА УПОЛНОМОЧЕННОГО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66299" y="6165304"/>
            <a:ext cx="686301" cy="7286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2520" y="1217953"/>
            <a:ext cx="8906784" cy="213903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indent="542925" algn="just"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структуру института Уполномоченного входит:</a:t>
            </a:r>
          </a:p>
          <a:p>
            <a:pPr indent="542925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Аппарат Уполномоченного по защите прав предпринимателей в Костромской области.</a:t>
            </a:r>
          </a:p>
          <a:p>
            <a:pPr indent="542925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Консультативный совет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Уполномоченном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защите прав предпринимателей в Костромской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области.</a:t>
            </a:r>
          </a:p>
          <a:p>
            <a:pPr indent="542925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Общественные представители Уполномоченного в муниципальных образованиях и по сферам деятельности.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01" y="3464542"/>
            <a:ext cx="8476280" cy="2700762"/>
          </a:xfrm>
          <a:prstGeom prst="rect">
            <a:avLst/>
          </a:prstGeom>
        </p:spPr>
      </p:pic>
      <p:sp>
        <p:nvSpPr>
          <p:cNvPr id="9" name="Rectangle 5"/>
          <p:cNvSpPr/>
          <p:nvPr/>
        </p:nvSpPr>
        <p:spPr>
          <a:xfrm>
            <a:off x="507416" y="6381368"/>
            <a:ext cx="819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lvl="0" algn="ctr"/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Уполномоченный по защите прав предпринимателей в Костромской области</a:t>
            </a:r>
            <a:endParaRPr lang="ru-RU" sz="1600" b="1" dirty="0">
              <a:solidFill>
                <a:srgbClr val="5B9BD5">
                  <a:lumMod val="50000"/>
                </a:srgb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7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960" cy="432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СОГЛАШЕНИЯ О ВЗАИМОДЕЙСТВИИ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0000" y="720000"/>
            <a:ext cx="8970000" cy="2137496"/>
          </a:xfrm>
          <a:prstGeom prst="roundRect">
            <a:avLst>
              <a:gd name="adj" fmla="val 17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 sz="16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66299" y="6165304"/>
            <a:ext cx="686301" cy="7286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0000" y="1130779"/>
            <a:ext cx="8553480" cy="5133705"/>
          </a:xfrm>
          <a:prstGeom prst="rect">
            <a:avLst/>
          </a:prstGeom>
          <a:noFill/>
        </p:spPr>
        <p:txBody>
          <a:bodyPr wrap="square" lIns="91432" tIns="45716" rIns="91432" bIns="45716" rtlCol="0" anchor="ctr">
            <a:spAutoFit/>
          </a:bodyPr>
          <a:lstStyle/>
          <a:p>
            <a:pPr indent="254000" algn="just">
              <a:lnSpc>
                <a:spcPct val="13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Взаимодействие с органами власти и общественными объединениями осуществляется, в том числе на основании заключенных соглашений о сотрудничестве.</a:t>
            </a:r>
          </a:p>
          <a:p>
            <a:pPr indent="254000" algn="just">
              <a:lnSpc>
                <a:spcPct val="13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настоящее время заключено 20 соглашений о взаимодействии:</a:t>
            </a:r>
          </a:p>
          <a:p>
            <a:pPr marL="269875" indent="2540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соглашения с территориальными органами федеральных органов власти;</a:t>
            </a:r>
          </a:p>
          <a:p>
            <a:pPr marL="269875" indent="2540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соглашений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региональными органами власти и организациями;</a:t>
            </a:r>
          </a:p>
          <a:p>
            <a:pPr marL="269875" indent="2540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 соглашения с муниципальными органами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власти;</a:t>
            </a:r>
          </a:p>
          <a:p>
            <a:pPr marL="269875" indent="2540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соглашений с прокуратурами (прокуратура Костромской области, Северо-Западная транспортная прокуратура, Костромская транспортная прокуратура, Волжская межрегиональная природоохранная прокуратура,  военная прокуратура Костромского гарнизона);</a:t>
            </a:r>
          </a:p>
          <a:p>
            <a:pPr marL="269875" indent="2540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соглашения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региональными отделениями общественных организаций предпринимателей (КРО ООО «Деловая Россия», КРО ООО МСП «Опора России»).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53264" y="5500702"/>
            <a:ext cx="184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900" dirty="0">
              <a:solidFill>
                <a:srgbClr val="0070C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568" y="6380522"/>
            <a:ext cx="7273158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7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00" y="540000"/>
            <a:ext cx="8640000" cy="432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ИНФОРМАЦИОННОЕ ОБЕСПЕЧЕНИЕ ДЕЯТЕЛЬНОСТИ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66299" y="6165304"/>
            <a:ext cx="686301" cy="7286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03199" y="1059766"/>
            <a:ext cx="8715628" cy="5285478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indent="539750" algn="just">
              <a:lnSpc>
                <a:spcPct val="120000"/>
              </a:lnSpc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целях реализации прав граждан и предпринимателей на доступ к информации  и освещения деятельности Уполномоченного функционирует официальный сайт Уполномоченного в сети интернет по адресу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www.ombudsman44.ru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539750" algn="just">
              <a:lnSpc>
                <a:spcPct val="120000"/>
              </a:lnSpc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сайте Уполномоченного регулярно размещаются новости и информация о деятельности Уполномоченного, документы и нормативные акты в сфере предпринимательской деятельности, сайт содержит раздел для направления жалобы и её типовую форму. </a:t>
            </a:r>
          </a:p>
          <a:p>
            <a:pPr indent="539750" algn="just">
              <a:lnSpc>
                <a:spcPct val="120000"/>
              </a:lnSpc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2022 году на официальном сайте Уполномоченного размещено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новостных публикаций.</a:t>
            </a:r>
          </a:p>
          <a:p>
            <a:pPr indent="539750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2022 год в различных СМИ опубликовано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материалов о деятельности Уполномоченного.</a:t>
            </a:r>
          </a:p>
          <a:p>
            <a:pPr indent="539750" algn="just">
              <a:lnSpc>
                <a:spcPct val="120000"/>
              </a:lnSpc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новости о деятельности Уполномоченного в постоянном режиме размещаются на официальных страницах Уполномоченного в социальных сетях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Telegram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Одноклассники. В 2022 году в социальных сетях было размещено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публикаций. </a:t>
            </a:r>
            <a:r>
              <a:rPr lang="ru-RU" dirty="0" smtClean="0"/>
              <a:t>  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10454" y="6286527"/>
            <a:ext cx="2228850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568" y="6309320"/>
            <a:ext cx="7273158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3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1"/>
            <a:ext cx="9906000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48000" y="540000"/>
            <a:ext cx="8640961" cy="43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32" tIns="45716" rIns="91432" bIns="45716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2000" b="1" dirty="0">
                <a:solidFill>
                  <a:schemeClr val="bg1"/>
                </a:solidFill>
              </a:rPr>
              <a:t>МАЛОЕ И  СРЕДНЕЕ ПРЕДПРИНИМАТЕЛЬСТВО  КОСТРОМСКОЙ ОБЛАСТИ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9"/>
          <a:stretch/>
        </p:blipFill>
        <p:spPr>
          <a:xfrm>
            <a:off x="666299" y="6165304"/>
            <a:ext cx="686301" cy="7286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0002" y="1214419"/>
            <a:ext cx="8970997" cy="55399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ru-RU" sz="2000" dirty="0" smtClean="0">
                <a:latin typeface="Bookman Old Style" pitchFamily="18" charset="0"/>
              </a:rPr>
              <a:t>	</a:t>
            </a:r>
            <a:endParaRPr lang="ru-RU" sz="1600" dirty="0">
              <a:latin typeface="Circe Extra Bold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057456" y="6286527"/>
            <a:ext cx="481848" cy="365125"/>
          </a:xfrm>
        </p:spPr>
        <p:txBody>
          <a:bodyPr/>
          <a:lstStyle/>
          <a:p>
            <a:fld id="{6530CDF8-A18F-4A9A-B357-39450E821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19115484"/>
              </p:ext>
            </p:extLst>
          </p:nvPr>
        </p:nvGraphicFramePr>
        <p:xfrm>
          <a:off x="1166786" y="1071546"/>
          <a:ext cx="4722318" cy="2501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581059705"/>
              </p:ext>
            </p:extLst>
          </p:nvPr>
        </p:nvGraphicFramePr>
        <p:xfrm>
          <a:off x="452406" y="1214419"/>
          <a:ext cx="9298593" cy="3738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218" y="6309320"/>
            <a:ext cx="7273158" cy="4328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1052" y="5105056"/>
            <a:ext cx="8482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defRPr sz="2200" b="0" i="0" u="none" strike="noStrike" kern="1200" cap="none" spc="0" normalizeH="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j-ea"/>
                <a:cs typeface="+mj-cs"/>
              </a:defRPr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18" charset="0"/>
                <a:cs typeface="Times New Roman" pitchFamily="18" charset="0"/>
              </a:rPr>
              <a:t>Также по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18" charset="0"/>
                <a:cs typeface="Times New Roman" pitchFamily="18" charset="0"/>
              </a:rPr>
              <a:t>состоянию 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18" charset="0"/>
                <a:cs typeface="Times New Roman" pitchFamily="18" charset="0"/>
              </a:rPr>
              <a:t>на 31 декабря 2022 года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18" charset="0"/>
                <a:cs typeface="Times New Roman" pitchFamily="18" charset="0"/>
              </a:rPr>
              <a:t>Костромской области осуществляли деятельность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18" charset="0"/>
                <a:cs typeface="Times New Roman" pitchFamily="18" charset="0"/>
              </a:rPr>
              <a:t>15000 индивидуальных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18" charset="0"/>
                <a:cs typeface="Times New Roman" pitchFamily="18" charset="0"/>
              </a:rPr>
              <a:t>предпринимателей и физических лиц, применяющих специальный налоговый режим «Налог на профессиональный доход» (самозанятые граждане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46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148963</TotalTime>
  <Words>3050</Words>
  <Application>Microsoft Office PowerPoint</Application>
  <PresentationFormat>Лист A4 (210x297 мм)</PresentationFormat>
  <Paragraphs>565</Paragraphs>
  <Slides>49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6" baseType="lpstr">
      <vt:lpstr>Arial</vt:lpstr>
      <vt:lpstr>Bookman Old Style</vt:lpstr>
      <vt:lpstr>Calibri</vt:lpstr>
      <vt:lpstr>Calibri Light</vt:lpstr>
      <vt:lpstr>Circe Extra Bold</vt:lpstr>
      <vt:lpstr>Times New Roman</vt:lpstr>
      <vt:lpstr>Office Theme</vt:lpstr>
      <vt:lpstr>    ДОКЛАД  УПОЛНОМОЧЕННОГО ПО ЗАЩИТЕ ПРАВ ПРЕДПРИНИМАТЕЛЕЙ  В КОСТРОМСКОЙ ОБЛАСТИ  ЗА 2022 ГОД         г. Кострома, 2023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СОГЛАШЕНИЯ О ВЗАИМОДЕЙСТВИИ</vt:lpstr>
      <vt:lpstr>ИНФОРМАЦИОННОЕ ОБЕСПЕЧЕНИЕ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СОСТОЯНИЯ БИЗНЕСА, ДАННЫЕ ОПРОСА ПРЕДПРИНИМАТЕЛЕЙ</vt:lpstr>
      <vt:lpstr>АНАЛИЗ СОСТОЯНИЯ БИЗНЕСА, ДАННЫЕ ОПРОСА ПРЕДПРИНИМАТЕЛЕЙ</vt:lpstr>
      <vt:lpstr>ВЫВОДЫ ПО ОЦЕНКЕ СОСТОЯНИЯ БИЗНЕСА</vt:lpstr>
      <vt:lpstr>Презентация PowerPoint</vt:lpstr>
      <vt:lpstr>КОЛИЧЕСТВЕННЫЕ ПОКАЗАТЕЛИ ОБРАЩЕНИЙ</vt:lpstr>
      <vt:lpstr>КОЛИЧЕСТВЕННЫЕ ПОКАЗАТЕЛИ ОБРАЩЕНИЙ</vt:lpstr>
      <vt:lpstr>ОСНОВНЫЕ ТЕМЫ ОБРАЩЕНИЙ  </vt:lpstr>
      <vt:lpstr>ОСНОВНЫЕ ТЕМЫ ОБРАЩЕНИЙ </vt:lpstr>
      <vt:lpstr>ОСНОВНЫЕ ТЕМЫ ОБРАЩЕНИЙ </vt:lpstr>
      <vt:lpstr>ОСНОВНЫЕ ТЕМЫ ОБРАЩЕНИЙ </vt:lpstr>
      <vt:lpstr>ОСНОВНЫЕ ТЕМЫ ОБРАЩЕНИЙ </vt:lpstr>
      <vt:lpstr>ОСНОВНЫЕ ТЕМЫ ОБРАЩЕНИЙ </vt:lpstr>
      <vt:lpstr>ОСНОВНЫЕ ТЕМЫ ОБРАЩЕНИЙ </vt:lpstr>
      <vt:lpstr>ПРИМЕРЫ УСПЕШНОГО РАССМОТРЕНИЯ ЖАЛОБ</vt:lpstr>
      <vt:lpstr>ПРИМЕРЫ УСПЕШНОГО РАССМОТРЕНИЯ ЖАЛОБ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СОВЕРШЕНСТВОВАНИЕ ЗАКОНОДАТЕЛЬСТВА</vt:lpstr>
      <vt:lpstr>СОВЕРШЕНСТВОВАНИЕ ЗАКОНОДАТЕЛЬСТВА</vt:lpstr>
      <vt:lpstr>СОВЕРШЕНСТВОВАНИЕ ЗАКОНОДАТЕЛЬСТВА</vt:lpstr>
      <vt:lpstr>ИНДЕКС АДМИНИСТРАТИВНОГО ДАВЛЕНИЯ  НА БИЗНЕС</vt:lpstr>
      <vt:lpstr>ИНДЕКС АДМИНИСТРАТИВНОГО ДАВЛЕНИЯ  НА БИЗНЕС</vt:lpstr>
      <vt:lpstr>ИНДЕКС АДМИНИСТРАТИВНОГО ДАВЛЕНИЯ  НА БИЗНЕС</vt:lpstr>
      <vt:lpstr>ИНДЕКС АДМИНИСТРАТИВНОГО ДАВЛЕНИЯ НА БИЗНЕС</vt:lpstr>
      <vt:lpstr>ВЗАИМОДЕЙСТВИЕ  С ОРГАНАМИ ВЛАСТИ, ОБЩЕСТВЕННЫМИ ОРГАНИЗАЦИЯМИ</vt:lpstr>
      <vt:lpstr>ВЗАИМОДЕЙСТВИЕ С АДМИНИСТРАЦИЕЙ КОСТРОМСКОЙ ОБЛАСТИ</vt:lpstr>
      <vt:lpstr>ВЗАИМОДЕЙСТВИЕ С ПРОКУРАТУРОЙ</vt:lpstr>
      <vt:lpstr>ВЗАИМОДЕЙСТВИЕ С ОБЩЕСТВЕННЫМИ ОРГАНИЗАЦИЯМИ ПРЕДПРИНИМАТЕЛЕЙ</vt:lpstr>
      <vt:lpstr>УЧАСТИЕ В РАБОТЕ ОБЩЕСТВЕНЫХ ОРГАНОВ И СОВЕТОВ</vt:lpstr>
      <vt:lpstr>ВЫВОДЫ</vt:lpstr>
      <vt:lpstr>ПРЕДЛОЖЕНИЯ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Костя</dc:creator>
  <cp:lastModifiedBy>Светлана</cp:lastModifiedBy>
  <cp:revision>1311</cp:revision>
  <cp:lastPrinted>2023-03-29T06:34:25Z</cp:lastPrinted>
  <dcterms:created xsi:type="dcterms:W3CDTF">2018-09-04T05:58:58Z</dcterms:created>
  <dcterms:modified xsi:type="dcterms:W3CDTF">2023-03-29T07:12:10Z</dcterms:modified>
</cp:coreProperties>
</file>