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3.xml" ContentType="application/vnd.openxmlformats-officedocument.themeOverride+xml"/>
  <Override PartName="/ppt/notesSlides/notesSlide12.xml" ContentType="application/vnd.openxmlformats-officedocument.presentationml.notesSlid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notesSlides/notesSlide14.xml" ContentType="application/vnd.openxmlformats-officedocument.presentationml.notesSlide+xml"/>
  <Override PartName="/ppt/charts/chart22.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5.xml" ContentType="application/vnd.openxmlformats-officedocument.presentationml.notesSl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63" r:id="rId2"/>
    <p:sldId id="299" r:id="rId3"/>
    <p:sldId id="328" r:id="rId4"/>
    <p:sldId id="298" r:id="rId5"/>
    <p:sldId id="317" r:id="rId6"/>
    <p:sldId id="389" r:id="rId7"/>
    <p:sldId id="380" r:id="rId8"/>
    <p:sldId id="397" r:id="rId9"/>
    <p:sldId id="398" r:id="rId10"/>
    <p:sldId id="373" r:id="rId11"/>
    <p:sldId id="374" r:id="rId12"/>
    <p:sldId id="375" r:id="rId13"/>
    <p:sldId id="376" r:id="rId14"/>
    <p:sldId id="377" r:id="rId15"/>
    <p:sldId id="378" r:id="rId16"/>
    <p:sldId id="392" r:id="rId17"/>
    <p:sldId id="344" r:id="rId18"/>
    <p:sldId id="345" r:id="rId19"/>
    <p:sldId id="349" r:id="rId20"/>
    <p:sldId id="386" r:id="rId21"/>
    <p:sldId id="391" r:id="rId22"/>
    <p:sldId id="393" r:id="rId23"/>
    <p:sldId id="387" r:id="rId24"/>
    <p:sldId id="409" r:id="rId25"/>
    <p:sldId id="394" r:id="rId26"/>
    <p:sldId id="395" r:id="rId27"/>
    <p:sldId id="346" r:id="rId28"/>
    <p:sldId id="388" r:id="rId29"/>
    <p:sldId id="383" r:id="rId30"/>
    <p:sldId id="407" r:id="rId31"/>
    <p:sldId id="384" r:id="rId32"/>
    <p:sldId id="396" r:id="rId33"/>
    <p:sldId id="412" r:id="rId34"/>
    <p:sldId id="401" r:id="rId35"/>
    <p:sldId id="402" r:id="rId36"/>
    <p:sldId id="408" r:id="rId37"/>
    <p:sldId id="405" r:id="rId38"/>
    <p:sldId id="404" r:id="rId39"/>
    <p:sldId id="403" r:id="rId40"/>
    <p:sldId id="413" r:id="rId41"/>
    <p:sldId id="338" r:id="rId42"/>
    <p:sldId id="400" r:id="rId43"/>
    <p:sldId id="415" r:id="rId44"/>
    <p:sldId id="340" r:id="rId45"/>
  </p:sldIdLst>
  <p:sldSz cx="9906000" cy="6858000" type="A4"/>
  <p:notesSz cx="6797675" cy="9928225"/>
  <p:defaultTextStyle>
    <a:defPPr>
      <a:defRPr lang="ru-RU"/>
    </a:defPPr>
    <a:lvl1pPr marL="0" algn="l" defTabSz="914323" rtl="0" eaLnBrk="1" latinLnBrk="0" hangingPunct="1">
      <a:defRPr sz="1800" kern="1200">
        <a:solidFill>
          <a:schemeClr val="tx1"/>
        </a:solidFill>
        <a:latin typeface="+mn-lt"/>
        <a:ea typeface="+mn-ea"/>
        <a:cs typeface="+mn-cs"/>
      </a:defRPr>
    </a:lvl1pPr>
    <a:lvl2pPr marL="457161" algn="l" defTabSz="914323" rtl="0" eaLnBrk="1" latinLnBrk="0" hangingPunct="1">
      <a:defRPr sz="1800" kern="1200">
        <a:solidFill>
          <a:schemeClr val="tx1"/>
        </a:solidFill>
        <a:latin typeface="+mn-lt"/>
        <a:ea typeface="+mn-ea"/>
        <a:cs typeface="+mn-cs"/>
      </a:defRPr>
    </a:lvl2pPr>
    <a:lvl3pPr marL="914323" algn="l" defTabSz="914323" rtl="0" eaLnBrk="1" latinLnBrk="0" hangingPunct="1">
      <a:defRPr sz="1800" kern="1200">
        <a:solidFill>
          <a:schemeClr val="tx1"/>
        </a:solidFill>
        <a:latin typeface="+mn-lt"/>
        <a:ea typeface="+mn-ea"/>
        <a:cs typeface="+mn-cs"/>
      </a:defRPr>
    </a:lvl3pPr>
    <a:lvl4pPr marL="1371484" algn="l" defTabSz="914323" rtl="0" eaLnBrk="1" latinLnBrk="0" hangingPunct="1">
      <a:defRPr sz="1800" kern="1200">
        <a:solidFill>
          <a:schemeClr val="tx1"/>
        </a:solidFill>
        <a:latin typeface="+mn-lt"/>
        <a:ea typeface="+mn-ea"/>
        <a:cs typeface="+mn-cs"/>
      </a:defRPr>
    </a:lvl4pPr>
    <a:lvl5pPr marL="1828646" algn="l" defTabSz="914323" rtl="0" eaLnBrk="1" latinLnBrk="0" hangingPunct="1">
      <a:defRPr sz="1800" kern="1200">
        <a:solidFill>
          <a:schemeClr val="tx1"/>
        </a:solidFill>
        <a:latin typeface="+mn-lt"/>
        <a:ea typeface="+mn-ea"/>
        <a:cs typeface="+mn-cs"/>
      </a:defRPr>
    </a:lvl5pPr>
    <a:lvl6pPr marL="2285808" algn="l" defTabSz="914323" rtl="0" eaLnBrk="1" latinLnBrk="0" hangingPunct="1">
      <a:defRPr sz="1800" kern="1200">
        <a:solidFill>
          <a:schemeClr val="tx1"/>
        </a:solidFill>
        <a:latin typeface="+mn-lt"/>
        <a:ea typeface="+mn-ea"/>
        <a:cs typeface="+mn-cs"/>
      </a:defRPr>
    </a:lvl6pPr>
    <a:lvl7pPr marL="2742969" algn="l" defTabSz="914323" rtl="0" eaLnBrk="1" latinLnBrk="0" hangingPunct="1">
      <a:defRPr sz="1800" kern="1200">
        <a:solidFill>
          <a:schemeClr val="tx1"/>
        </a:solidFill>
        <a:latin typeface="+mn-lt"/>
        <a:ea typeface="+mn-ea"/>
        <a:cs typeface="+mn-cs"/>
      </a:defRPr>
    </a:lvl7pPr>
    <a:lvl8pPr marL="3200131" algn="l" defTabSz="914323" rtl="0" eaLnBrk="1" latinLnBrk="0" hangingPunct="1">
      <a:defRPr sz="1800" kern="1200">
        <a:solidFill>
          <a:schemeClr val="tx1"/>
        </a:solidFill>
        <a:latin typeface="+mn-lt"/>
        <a:ea typeface="+mn-ea"/>
        <a:cs typeface="+mn-cs"/>
      </a:defRPr>
    </a:lvl8pPr>
    <a:lvl9pPr marL="3657292" algn="l" defTabSz="91432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6473" autoAdjust="0"/>
  </p:normalViewPr>
  <p:slideViewPr>
    <p:cSldViewPr>
      <p:cViewPr varScale="1">
        <p:scale>
          <a:sx n="110" d="100"/>
          <a:sy n="110" d="100"/>
        </p:scale>
        <p:origin x="1308" y="102"/>
      </p:cViewPr>
      <p:guideLst>
        <p:guide orient="horz" pos="2160"/>
        <p:guide pos="2880"/>
        <p:guide pos="3120"/>
      </p:guideLst>
    </p:cSldViewPr>
  </p:slideViewPr>
  <p:outlineViewPr>
    <p:cViewPr>
      <p:scale>
        <a:sx n="33" d="100"/>
        <a:sy n="33" d="100"/>
      </p:scale>
      <p:origin x="0" y="-14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936"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10.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1050;&#1086;&#1089;&#1090;&#1103;\Downloads\&#1048;&#1089;&#1093;&#1086;&#1076;&#1085;&#1080;&#1082;%20-%20&#1086;&#1087;&#1088;&#1086;&#1089;%20&#1086;&#1082;&#1090;&#1103;&#1073;&#1088;&#1100;%20-%20&#1048;&#1069;&#1056;%20(1).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1050;&#1086;&#1089;&#1090;&#1103;\Downloads\&#1048;&#1089;&#1093;&#1086;&#1076;&#1085;&#1080;&#1082;%20-%20&#1086;&#1087;&#1088;&#1086;&#1089;%20&#1086;&#1082;&#1090;&#1103;&#1073;&#1088;&#1100;%20-%20&#1048;&#1069;&#1056;%20(1).xlsx"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1050;&#1086;&#1089;&#1090;&#1103;\Downloads\&#1048;&#1089;&#1093;&#1086;&#1076;&#1085;&#1080;&#1082;%20-%20&#1086;&#1087;&#1088;&#1086;&#1089;%20&#1086;&#1082;&#1090;&#1103;&#1073;&#1088;&#1100;%20-%20&#1048;&#1069;&#1056;%20(1).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C:\Users\&#1050;&#1086;&#1089;&#1090;&#1103;\Downloads\&#1048;&#1089;&#1093;&#1086;&#1076;&#1085;&#1080;&#1082;%20-%20&#1086;&#1087;&#1088;&#1086;&#1089;%20&#1086;&#1082;&#1090;&#1103;&#1073;&#1088;&#1100;%20-%20&#1048;&#1069;&#1056;%20(1).xlsx" TargetMode="External"/></Relationships>
</file>

<file path=ppt/charts/_rels/chart19.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_rels/chart21.xml.rels><?xml version="1.0" encoding="UTF-8" standalone="yes"?>
<Relationships xmlns="http://schemas.openxmlformats.org/package/2006/relationships"><Relationship Id="rId1" Type="http://schemas.openxmlformats.org/officeDocument/2006/relationships/package" Target="../embeddings/_____Microsoft_Excel7.xlsx"/></Relationships>
</file>

<file path=ppt/charts/_rels/chart22.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16.xml"/><Relationship Id="rId1" Type="http://schemas.microsoft.com/office/2011/relationships/chartStyle" Target="style16.xml"/></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5.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C:\Users\&#1050;&#1086;&#1089;&#1090;&#1103;\Downloads\&#1048;&#1089;&#1093;&#1086;&#1076;&#1085;&#1080;&#1082;%20-%20&#1086;&#1087;&#1088;&#1086;&#1089;%20&#1086;&#1082;&#1090;&#1103;&#1073;&#1088;&#1100;%20-%20&#1048;&#1069;&#1056;%20(1).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plotArea>
    <c:legend>
      <c:legendPos val="r"/>
      <c:overlay val="0"/>
      <c:txPr>
        <a:bodyPr/>
        <a:lstStyle/>
        <a:p>
          <a:pPr>
            <a:defRPr sz="16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ru-RU" sz="1600" b="1" i="0" u="none" strike="noStrike" kern="1200" spc="0" normalizeH="0" baseline="0">
                <a:solidFill>
                  <a:schemeClr val="tx1"/>
                </a:solidFill>
                <a:effectLst>
                  <a:outerShdw blurRad="50800" dist="38100" dir="5400000" algn="t" rotWithShape="0">
                    <a:prstClr val="black">
                      <a:alpha val="0"/>
                    </a:prstClr>
                  </a:outerShdw>
                </a:effectLst>
                <a:latin typeface="+mj-lt"/>
                <a:ea typeface="+mj-ea"/>
                <a:cs typeface="+mj-cs"/>
              </a:defRPr>
            </a:pPr>
            <a:r>
              <a:rPr lang="ru-RU" sz="1600" b="1" i="0" u="none" strike="noStrike" kern="1200" spc="0" normalizeH="0" baseline="0" dirty="0">
                <a:solidFill>
                  <a:schemeClr val="tx1"/>
                </a:solidFill>
                <a:effectLst>
                  <a:outerShdw blurRad="50800" dist="38100" dir="5400000" algn="t" rotWithShape="0">
                    <a:prstClr val="black">
                      <a:alpha val="0"/>
                    </a:prstClr>
                  </a:outerShdw>
                </a:effectLst>
                <a:latin typeface="+mj-lt"/>
                <a:ea typeface="+mj-ea"/>
                <a:cs typeface="+mj-cs"/>
              </a:rPr>
              <a:t>Что Вы предпримите для того чтобы сохранить/развить бизнес в условиях </a:t>
            </a:r>
            <a:r>
              <a:rPr lang="ru-RU" sz="1600" b="1" i="0" u="none" strike="noStrike" kern="1200" spc="0" normalizeH="0" baseline="0" dirty="0" err="1">
                <a:solidFill>
                  <a:schemeClr val="tx1"/>
                </a:solidFill>
                <a:effectLst>
                  <a:outerShdw blurRad="50800" dist="38100" dir="5400000" algn="t" rotWithShape="0">
                    <a:prstClr val="black">
                      <a:alpha val="0"/>
                    </a:prstClr>
                  </a:outerShdw>
                </a:effectLst>
                <a:latin typeface="+mj-lt"/>
                <a:ea typeface="+mj-ea"/>
                <a:cs typeface="+mj-cs"/>
              </a:rPr>
              <a:t>локдауна</a:t>
            </a:r>
            <a:r>
              <a:rPr lang="ru-RU" sz="1600" b="1" i="0" u="none" strike="noStrike" kern="1200" spc="0" normalizeH="0" baseline="0" dirty="0">
                <a:solidFill>
                  <a:schemeClr val="tx1"/>
                </a:solidFill>
                <a:effectLst>
                  <a:outerShdw blurRad="50800" dist="38100" dir="5400000" algn="t" rotWithShape="0">
                    <a:prstClr val="black">
                      <a:alpha val="0"/>
                    </a:prstClr>
                  </a:outerShdw>
                </a:effectLst>
                <a:latin typeface="+mj-lt"/>
                <a:ea typeface="+mj-ea"/>
                <a:cs typeface="+mj-cs"/>
              </a:rPr>
              <a:t>?</a:t>
            </a:r>
          </a:p>
        </c:rich>
      </c:tx>
      <c:overlay val="0"/>
      <c:spPr>
        <a:noFill/>
        <a:ln>
          <a:noFill/>
        </a:ln>
        <a:effectLst/>
      </c:spPr>
      <c:txPr>
        <a:bodyPr rot="0" spcFirstLastPara="1" vertOverflow="ellipsis" vert="horz" wrap="square" anchor="ctr" anchorCtr="1"/>
        <a:lstStyle/>
        <a:p>
          <a:pPr algn="ctr" rtl="0">
            <a:defRPr lang="ru-RU" sz="1600" b="1" i="0" u="none" strike="noStrike" kern="1200" spc="0" normalizeH="0" baseline="0">
              <a:solidFill>
                <a:schemeClr val="tx1"/>
              </a:solidFill>
              <a:effectLst>
                <a:outerShdw blurRad="50800" dist="38100" dir="5400000" algn="t" rotWithShape="0">
                  <a:prstClr val="black">
                    <a:alpha val="0"/>
                  </a:prstClr>
                </a:outerShdw>
              </a:effectLst>
              <a:latin typeface="+mj-lt"/>
              <a:ea typeface="+mj-ea"/>
              <a:cs typeface="+mj-cs"/>
            </a:defRPr>
          </a:pPr>
          <a:endParaRPr lang="ru-RU"/>
        </a:p>
      </c:txPr>
    </c:title>
    <c:autoTitleDeleted val="0"/>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'[Исходник - опрос октябрь - ИЭР (1).xlsx]10'!$A$1:$A$7</c:f>
              <c:strCache>
                <c:ptCount val="7"/>
                <c:pt idx="0">
                  <c:v>другое</c:v>
                </c:pt>
                <c:pt idx="1">
                  <c:v>переориентуюсь на оказание услуг на дому</c:v>
                </c:pt>
                <c:pt idx="2">
                  <c:v>перейду в онлайн продажи</c:v>
                </c:pt>
                <c:pt idx="3">
                  <c:v>перерегистрируюсь в самозанятого</c:v>
                </c:pt>
                <c:pt idx="4">
                  <c:v>придется продать имущество для сохранения бизнеса</c:v>
                </c:pt>
                <c:pt idx="5">
                  <c:v>уволю сотрудников</c:v>
                </c:pt>
                <c:pt idx="6">
                  <c:v>возьму кредит</c:v>
                </c:pt>
              </c:strCache>
            </c:strRef>
          </c:cat>
          <c:val>
            <c:numRef>
              <c:f>'[Исходник - опрос октябрь - ИЭР (1).xlsx]10'!$B$1:$B$7</c:f>
              <c:numCache>
                <c:formatCode>0%</c:formatCode>
                <c:ptCount val="7"/>
                <c:pt idx="0">
                  <c:v>0.37704918032786883</c:v>
                </c:pt>
                <c:pt idx="1">
                  <c:v>8.1967213114754092E-2</c:v>
                </c:pt>
                <c:pt idx="2">
                  <c:v>0.21311475409836064</c:v>
                </c:pt>
                <c:pt idx="3">
                  <c:v>3.2786885245901641E-2</c:v>
                </c:pt>
                <c:pt idx="4">
                  <c:v>0.27868852459016391</c:v>
                </c:pt>
                <c:pt idx="5">
                  <c:v>0.24590163934426229</c:v>
                </c:pt>
                <c:pt idx="6">
                  <c:v>0.27868852459016391</c:v>
                </c:pt>
              </c:numCache>
            </c:numRef>
          </c:val>
        </c:ser>
        <c:dLbls>
          <c:dLblPos val="outEnd"/>
          <c:showLegendKey val="0"/>
          <c:showVal val="1"/>
          <c:showCatName val="0"/>
          <c:showSerName val="0"/>
          <c:showPercent val="0"/>
          <c:showBubbleSize val="0"/>
        </c:dLbls>
        <c:gapWidth val="115"/>
        <c:overlap val="-20"/>
        <c:axId val="158598808"/>
        <c:axId val="158719272"/>
      </c:barChart>
      <c:catAx>
        <c:axId val="158598808"/>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ru-RU"/>
          </a:p>
        </c:txPr>
        <c:crossAx val="158719272"/>
        <c:crosses val="autoZero"/>
        <c:auto val="1"/>
        <c:lblAlgn val="ctr"/>
        <c:lblOffset val="100"/>
        <c:noMultiLvlLbl val="0"/>
      </c:catAx>
      <c:valAx>
        <c:axId val="158719272"/>
        <c:scaling>
          <c:orientation val="minMax"/>
        </c:scaling>
        <c:delete val="1"/>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crossAx val="158598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lang="ru-RU" sz="1600" b="1" i="0" u="none" strike="noStrike" kern="1200" spc="0" normalizeH="0" baseline="0" dirty="0">
                <a:solidFill>
                  <a:schemeClr val="tx1"/>
                </a:solidFill>
                <a:effectLst/>
                <a:latin typeface="+mj-lt"/>
                <a:ea typeface="+mj-ea"/>
                <a:cs typeface="+mj-cs"/>
              </a:defRPr>
            </a:pPr>
            <a:r>
              <a:rPr lang="ru-RU" sz="1600" b="1" i="0" u="none" strike="noStrike" kern="1200" spc="0" normalizeH="0" baseline="0" dirty="0">
                <a:solidFill>
                  <a:schemeClr val="tx1"/>
                </a:solidFill>
                <a:effectLst/>
                <a:latin typeface="+mj-lt"/>
                <a:ea typeface="+mj-ea"/>
                <a:cs typeface="+mj-cs"/>
              </a:rPr>
              <a:t>Если Ваша компания воспользовалась антикризисными мерами поддержки в 2021 г., то какими?</a:t>
            </a:r>
          </a:p>
        </c:rich>
      </c:tx>
      <c:layout>
        <c:manualLayout>
          <c:xMode val="edge"/>
          <c:yMode val="edge"/>
          <c:x val="0.10076167483455251"/>
          <c:y val="0"/>
        </c:manualLayout>
      </c:layout>
      <c:overlay val="0"/>
      <c:spPr>
        <a:noFill/>
        <a:ln>
          <a:noFill/>
        </a:ln>
        <a:effectLst/>
      </c:spPr>
      <c:txPr>
        <a:bodyPr rot="0" spcFirstLastPara="1" vertOverflow="ellipsis" vert="horz" wrap="square" anchor="ctr" anchorCtr="1"/>
        <a:lstStyle/>
        <a:p>
          <a:pPr algn="ctr" rtl="0">
            <a:defRPr lang="ru-RU" sz="1600" b="1" i="0" u="none" strike="noStrike" kern="1200" spc="0" normalizeH="0" baseline="0" dirty="0">
              <a:solidFill>
                <a:schemeClr val="tx1"/>
              </a:solidFill>
              <a:effectLst/>
              <a:latin typeface="+mj-lt"/>
              <a:ea typeface="+mj-ea"/>
              <a:cs typeface="+mj-cs"/>
            </a:defRPr>
          </a:pPr>
          <a:endParaRPr lang="ru-RU"/>
        </a:p>
      </c:txPr>
    </c:title>
    <c:autoTitleDeleted val="0"/>
    <c:plotArea>
      <c:layout>
        <c:manualLayout>
          <c:layoutTarget val="inner"/>
          <c:xMode val="edge"/>
          <c:yMode val="edge"/>
          <c:x val="0.54089371582123336"/>
          <c:y val="0.16732776219308965"/>
          <c:w val="0.4147108519191538"/>
          <c:h val="0.74096888540162209"/>
        </c:manualLayout>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'13'!$A$1:$A$9</c:f>
              <c:strCache>
                <c:ptCount val="8"/>
                <c:pt idx="0">
                  <c:v>Вариант "опишите какие льготы"</c:v>
                </c:pt>
                <c:pt idx="1">
                  <c:v>снижение и/или отсрочка по платежам по аренде государственных и муниципальных площадей</c:v>
                </c:pt>
                <c:pt idx="2">
                  <c:v>снижение в регионах налоговых ставок по упрощенной системе налогообложения</c:v>
                </c:pt>
                <c:pt idx="3">
                  <c:v>иные федеральные льготы</c:v>
                </c:pt>
                <c:pt idx="4">
                  <c:v>субсидии в размере МРОТ в связи с ограничениями</c:v>
                </c:pt>
                <c:pt idx="5">
                  <c:v>субсидии на найм безработных</c:v>
                </c:pt>
                <c:pt idx="6">
                  <c:v>кредит ФОТ 3.0</c:v>
                </c:pt>
                <c:pt idx="7">
                  <c:v>продление действия срочных лицензий и иных разрешений по перечню, сроки действия которых истекают (истекли) в период с 15 марта по 31 декабря 2020 г. на 12 месяцев</c:v>
                </c:pt>
              </c:strCache>
            </c:strRef>
          </c:cat>
          <c:val>
            <c:numRef>
              <c:f>'13'!$B$1:$B$9</c:f>
              <c:numCache>
                <c:formatCode>0%</c:formatCode>
                <c:ptCount val="9"/>
                <c:pt idx="0">
                  <c:v>3.2786885245901641E-2</c:v>
                </c:pt>
                <c:pt idx="1">
                  <c:v>9.8360655737704916E-2</c:v>
                </c:pt>
                <c:pt idx="2">
                  <c:v>0.24590163934426229</c:v>
                </c:pt>
                <c:pt idx="3">
                  <c:v>1.6393442622950821E-2</c:v>
                </c:pt>
                <c:pt idx="4">
                  <c:v>0.24590163934426229</c:v>
                </c:pt>
                <c:pt idx="5">
                  <c:v>0</c:v>
                </c:pt>
                <c:pt idx="6">
                  <c:v>0.19672131147540983</c:v>
                </c:pt>
                <c:pt idx="7">
                  <c:v>0.13114754098360656</c:v>
                </c:pt>
              </c:numCache>
            </c:numRef>
          </c:val>
        </c:ser>
        <c:dLbls>
          <c:dLblPos val="outEnd"/>
          <c:showLegendKey val="0"/>
          <c:showVal val="1"/>
          <c:showCatName val="0"/>
          <c:showSerName val="0"/>
          <c:showPercent val="0"/>
          <c:showBubbleSize val="0"/>
        </c:dLbls>
        <c:gapWidth val="115"/>
        <c:overlap val="-20"/>
        <c:axId val="159078200"/>
        <c:axId val="159078592"/>
      </c:barChart>
      <c:catAx>
        <c:axId val="1590782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ru-RU"/>
          </a:p>
        </c:txPr>
        <c:crossAx val="159078592"/>
        <c:crosses val="autoZero"/>
        <c:auto val="1"/>
        <c:lblAlgn val="ctr"/>
        <c:lblOffset val="100"/>
        <c:noMultiLvlLbl val="0"/>
      </c:catAx>
      <c:valAx>
        <c:axId val="159078592"/>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15907820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lang="ru-RU" sz="1600" b="1" i="0" u="none" strike="noStrike" kern="1200" spc="0" normalizeH="0" baseline="0">
                <a:solidFill>
                  <a:prstClr val="black"/>
                </a:solidFill>
                <a:effectLst>
                  <a:outerShdw blurRad="50800" dist="38100" dir="5400000" algn="t" rotWithShape="0">
                    <a:prstClr val="black">
                      <a:alpha val="0"/>
                    </a:prstClr>
                  </a:outerShdw>
                </a:effectLst>
                <a:latin typeface="+mj-lt"/>
                <a:ea typeface="+mj-ea"/>
                <a:cs typeface="+mj-cs"/>
              </a:defRPr>
            </a:pPr>
            <a:r>
              <a:rPr lang="ru-RU" sz="1600" b="1" i="0" u="none" strike="noStrike" kern="1200" spc="0" normalizeH="0" baseline="0" dirty="0">
                <a:solidFill>
                  <a:schemeClr val="tx1"/>
                </a:solidFill>
                <a:effectLst>
                  <a:outerShdw blurRad="50800" dist="38100" dir="5400000" algn="t" rotWithShape="0">
                    <a:prstClr val="black">
                      <a:alpha val="0"/>
                    </a:prstClr>
                  </a:outerShdw>
                </a:effectLst>
                <a:latin typeface="+mj-lt"/>
                <a:ea typeface="+mj-ea"/>
                <a:cs typeface="+mj-cs"/>
              </a:rPr>
              <a:t>В каких мерах поддержки на Ваш взгляд больше всего нуждаются компании в Вашей отрасли в Вашем регионе?</a:t>
            </a:r>
          </a:p>
        </c:rich>
      </c:tx>
      <c:overlay val="0"/>
      <c:spPr>
        <a:noFill/>
        <a:ln>
          <a:noFill/>
        </a:ln>
        <a:effectLst/>
      </c:spPr>
      <c:txPr>
        <a:bodyPr rot="0" spcFirstLastPara="1" vertOverflow="ellipsis" vert="horz" wrap="square" anchor="ctr" anchorCtr="1"/>
        <a:lstStyle/>
        <a:p>
          <a:pPr algn="ctr" rtl="0">
            <a:defRPr lang="ru-RU" sz="1600" b="1" i="0" u="none" strike="noStrike" kern="1200" spc="0" normalizeH="0" baseline="0">
              <a:solidFill>
                <a:prstClr val="black"/>
              </a:solidFill>
              <a:effectLst>
                <a:outerShdw blurRad="50800" dist="38100" dir="5400000" algn="t" rotWithShape="0">
                  <a:prstClr val="black">
                    <a:alpha val="0"/>
                  </a:prstClr>
                </a:outerShdw>
              </a:effectLst>
              <a:latin typeface="+mj-lt"/>
              <a:ea typeface="+mj-ea"/>
              <a:cs typeface="+mj-cs"/>
            </a:defRPr>
          </a:pPr>
          <a:endParaRPr lang="ru-RU"/>
        </a:p>
      </c:txPr>
    </c:title>
    <c:autoTitleDeleted val="0"/>
    <c:plotArea>
      <c:layout>
        <c:manualLayout>
          <c:layoutTarget val="inner"/>
          <c:xMode val="edge"/>
          <c:yMode val="edge"/>
          <c:x val="0.48945427025101917"/>
          <c:y val="0.22833853939414397"/>
          <c:w val="0.49573812264556927"/>
          <c:h val="0.72446782518164443"/>
        </c:manualLayout>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'14'!$A$1:$A$11</c:f>
              <c:strCache>
                <c:ptCount val="11"/>
                <c:pt idx="0">
                  <c:v>лучшая мера поддержки - не закрывать бизнес на карантин</c:v>
                </c:pt>
                <c:pt idx="1">
                  <c:v>другое</c:v>
                </c:pt>
                <c:pt idx="2">
                  <c:v>льготные кредиты на перезапуск бизнеса в другой сфере</c:v>
                </c:pt>
                <c:pt idx="3">
                  <c:v>льготные ставки по аренде</c:v>
                </c:pt>
                <c:pt idx="4">
                  <c:v>новый мораторий на банкротства</c:v>
                </c:pt>
                <c:pt idx="5">
                  <c:v>изменение порядка отнесения компаний к наиболее пострадавшим во время пандемии, уход от принципа «по ОКВЭД» на принцип «падения выручки более чем на 30%»</c:v>
                </c:pt>
                <c:pt idx="6">
                  <c:v>новые прямые дотации в размере одного МРОТ на работающего за все месяцы ограничений</c:v>
                </c:pt>
                <c:pt idx="7">
                  <c:v>новые льготные кредиты на сохранение занятости</c:v>
                </c:pt>
                <c:pt idx="8">
                  <c:v>реструктуризация или аннулирование возврата уже выданных в условиях пандемии кредитов</c:v>
                </c:pt>
                <c:pt idx="9">
                  <c:v>снижение налоговой нагрузки или новая налоговая реструктуризация</c:v>
                </c:pt>
                <c:pt idx="10">
                  <c:v>стимулирование спроса , прямые выплаты населению</c:v>
                </c:pt>
              </c:strCache>
            </c:strRef>
          </c:cat>
          <c:val>
            <c:numRef>
              <c:f>'14'!$B$1:$B$11</c:f>
              <c:numCache>
                <c:formatCode>0%</c:formatCode>
                <c:ptCount val="11"/>
                <c:pt idx="0">
                  <c:v>0.67213114754098358</c:v>
                </c:pt>
                <c:pt idx="1">
                  <c:v>4.9180327868852458E-2</c:v>
                </c:pt>
                <c:pt idx="2">
                  <c:v>0.16393442622950818</c:v>
                </c:pt>
                <c:pt idx="3">
                  <c:v>0.16393442622950818</c:v>
                </c:pt>
                <c:pt idx="4">
                  <c:v>8.1967213114754092E-2</c:v>
                </c:pt>
                <c:pt idx="5">
                  <c:v>0.24590163934426229</c:v>
                </c:pt>
                <c:pt idx="6">
                  <c:v>0.4098360655737705</c:v>
                </c:pt>
                <c:pt idx="7">
                  <c:v>0.24590163934426229</c:v>
                </c:pt>
                <c:pt idx="8">
                  <c:v>0.13114754098360656</c:v>
                </c:pt>
                <c:pt idx="9">
                  <c:v>0.68852459016393441</c:v>
                </c:pt>
                <c:pt idx="10">
                  <c:v>0.26229508196721313</c:v>
                </c:pt>
              </c:numCache>
            </c:numRef>
          </c:val>
        </c:ser>
        <c:dLbls>
          <c:dLblPos val="outEnd"/>
          <c:showLegendKey val="0"/>
          <c:showVal val="1"/>
          <c:showCatName val="0"/>
          <c:showSerName val="0"/>
          <c:showPercent val="0"/>
          <c:showBubbleSize val="0"/>
        </c:dLbls>
        <c:gapWidth val="115"/>
        <c:overlap val="-20"/>
        <c:axId val="159079768"/>
        <c:axId val="159080160"/>
      </c:barChart>
      <c:catAx>
        <c:axId val="159079768"/>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ru-RU"/>
          </a:p>
        </c:txPr>
        <c:crossAx val="159080160"/>
        <c:crosses val="autoZero"/>
        <c:auto val="1"/>
        <c:lblAlgn val="ctr"/>
        <c:lblOffset val="100"/>
        <c:noMultiLvlLbl val="0"/>
      </c:catAx>
      <c:valAx>
        <c:axId val="159080160"/>
        <c:scaling>
          <c:orientation val="minMax"/>
        </c:scaling>
        <c:delete val="1"/>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crossAx val="159079768"/>
        <c:crosses val="autoZero"/>
        <c:crossBetween val="between"/>
      </c:valAx>
      <c:spPr>
        <a:noFill/>
        <a:ln>
          <a:noFill/>
        </a:ln>
        <a:effectLst/>
      </c:spPr>
    </c:plotArea>
    <c:plotVisOnly val="1"/>
    <c:dispBlanksAs val="gap"/>
    <c:showDLblsOverMax val="0"/>
  </c:chart>
  <c:spPr>
    <a:noFill/>
    <a:ln>
      <a:noFill/>
    </a:ln>
    <a:effectLst/>
  </c:spPr>
  <c:txPr>
    <a:bodyPr anchor="ctr" anchorCtr="0"/>
    <a:lstStyle/>
    <a:p>
      <a:pPr>
        <a:defRPr/>
      </a:pPr>
      <a:endParaRPr lang="ru-RU"/>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normalizeH="0" baseline="0">
                <a:solidFill>
                  <a:schemeClr val="tx1"/>
                </a:solidFill>
                <a:effectLst/>
                <a:latin typeface="+mj-lt"/>
                <a:ea typeface="+mj-ea"/>
                <a:cs typeface="+mj-cs"/>
              </a:defRPr>
            </a:pPr>
            <a:r>
              <a:rPr lang="ru-RU" dirty="0">
                <a:solidFill>
                  <a:schemeClr val="tx1"/>
                </a:solidFill>
                <a:effectLst/>
              </a:rPr>
              <a:t>Как изменился фонд оплаты труда в Вашей компании по итогам </a:t>
            </a:r>
            <a:r>
              <a:rPr lang="ru-RU" dirty="0" smtClean="0">
                <a:solidFill>
                  <a:schemeClr val="tx1"/>
                </a:solidFill>
                <a:effectLst/>
              </a:rPr>
              <a:t>2021 </a:t>
            </a:r>
            <a:r>
              <a:rPr lang="ru-RU" dirty="0">
                <a:solidFill>
                  <a:schemeClr val="tx1"/>
                </a:solidFill>
                <a:effectLst/>
              </a:rPr>
              <a:t>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tx1"/>
              </a:solidFill>
              <a:effectLst/>
              <a:latin typeface="+mj-lt"/>
              <a:ea typeface="+mj-ea"/>
              <a:cs typeface="+mj-cs"/>
            </a:defRPr>
          </a:pPr>
          <a:endParaRPr lang="ru-RU"/>
        </a:p>
      </c:txPr>
    </c:title>
    <c:autoTitleDeleted val="0"/>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'[Исходник - опрос октябрь - ИЭР (1).xlsx]2'!$A$1:$A$3</c:f>
              <c:strCache>
                <c:ptCount val="3"/>
                <c:pt idx="0">
                  <c:v>Повысился по сравнению с аналогичным периодом 2020 года</c:v>
                </c:pt>
                <c:pt idx="1">
                  <c:v>Сохранился на прежнем уровне</c:v>
                </c:pt>
                <c:pt idx="2">
                  <c:v>ФОТ снизился</c:v>
                </c:pt>
              </c:strCache>
            </c:strRef>
          </c:cat>
          <c:val>
            <c:numRef>
              <c:f>'[Исходник - опрос октябрь - ИЭР (1).xlsx]2'!$B$1:$B$3</c:f>
              <c:numCache>
                <c:formatCode>0%</c:formatCode>
                <c:ptCount val="3"/>
                <c:pt idx="0">
                  <c:v>0.27868852459016391</c:v>
                </c:pt>
                <c:pt idx="1">
                  <c:v>0.49180327868852458</c:v>
                </c:pt>
                <c:pt idx="2">
                  <c:v>0.22950819672131148</c:v>
                </c:pt>
              </c:numCache>
            </c:numRef>
          </c:val>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9613635343936133"/>
          <c:y val="0.23258806055990974"/>
          <c:w val="0.39368849508174303"/>
          <c:h val="0.7133807116459317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normalizeH="0" baseline="0">
                <a:solidFill>
                  <a:schemeClr val="tx1"/>
                </a:solidFill>
                <a:effectLst/>
                <a:latin typeface="+mj-lt"/>
                <a:ea typeface="+mj-ea"/>
                <a:cs typeface="+mj-cs"/>
              </a:defRPr>
            </a:pPr>
            <a:r>
              <a:rPr lang="ru-RU" dirty="0">
                <a:solidFill>
                  <a:schemeClr val="tx1"/>
                </a:solidFill>
                <a:effectLst/>
              </a:rPr>
              <a:t>Как Вы оцениваете активность проверок в </a:t>
            </a:r>
            <a:r>
              <a:rPr lang="ru-RU" dirty="0" smtClean="0">
                <a:solidFill>
                  <a:schemeClr val="tx1"/>
                </a:solidFill>
                <a:effectLst/>
              </a:rPr>
              <a:t>2021 году</a:t>
            </a:r>
            <a:r>
              <a:rPr lang="ru-RU" dirty="0">
                <a:solidFill>
                  <a:schemeClr val="tx1"/>
                </a:solidFill>
                <a:effectLst/>
              </a:rPr>
              <a:t>?</a:t>
            </a:r>
          </a:p>
        </c:rich>
      </c:tx>
      <c:layout>
        <c:manualLayout>
          <c:xMode val="edge"/>
          <c:yMode val="edge"/>
          <c:x val="0.2310706920888021"/>
          <c:y val="3.6604662915249157E-2"/>
        </c:manualLayout>
      </c:layout>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tx1"/>
              </a:solidFill>
              <a:effectLst/>
              <a:latin typeface="+mj-lt"/>
              <a:ea typeface="+mj-ea"/>
              <a:cs typeface="+mj-cs"/>
            </a:defRPr>
          </a:pPr>
          <a:endParaRPr lang="ru-RU"/>
        </a:p>
      </c:txPr>
    </c:title>
    <c:autoTitleDeleted val="0"/>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3"/>
            <c:bubble3D val="0"/>
            <c:spPr>
              <a:solidFill>
                <a:srgbClr val="ED7D31"/>
              </a:solidFill>
              <a:ln w="19050">
                <a:solidFill>
                  <a:schemeClr val="lt1"/>
                </a:solidFill>
              </a:ln>
              <a:effectLst/>
            </c:spPr>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dPt>
          <c:dLbls>
            <c:dLbl>
              <c:idx val="0"/>
              <c:layout>
                <c:manualLayout>
                  <c:x val="-1.8253175324858834E-2"/>
                  <c:y val="-0.19783812113797181"/>
                </c:manualLayout>
              </c:layout>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'[Исходник - опрос октябрь - ИЭР (1).xlsx]5'!$A$1:$A$4</c:f>
              <c:strCache>
                <c:ptCount val="4"/>
                <c:pt idx="0">
                  <c:v>в целом как и в прошлом году</c:v>
                </c:pt>
                <c:pt idx="1">
                  <c:v>вернулась к докризисным временам</c:v>
                </c:pt>
                <c:pt idx="2">
                  <c:v>резко возросла</c:v>
                </c:pt>
                <c:pt idx="3">
                  <c:v>снизилась</c:v>
                </c:pt>
              </c:strCache>
            </c:strRef>
          </c:cat>
          <c:val>
            <c:numRef>
              <c:f>'[Исходник - опрос октябрь - ИЭР (1).xlsx]5'!$B$1:$B$4</c:f>
              <c:numCache>
                <c:formatCode>0%</c:formatCode>
                <c:ptCount val="4"/>
                <c:pt idx="0">
                  <c:v>0.52459016393442626</c:v>
                </c:pt>
                <c:pt idx="1">
                  <c:v>6.5573770491803282E-2</c:v>
                </c:pt>
                <c:pt idx="2">
                  <c:v>0.26229508196721313</c:v>
                </c:pt>
                <c:pt idx="3">
                  <c:v>0.14754098360655737</c:v>
                </c:pt>
              </c:numCache>
            </c:numRef>
          </c:val>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7316967751480763"/>
          <c:y val="0.28178839305903314"/>
          <c:w val="0.41778222293044909"/>
          <c:h val="0.4207304633963899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Лист1!$B$1</c:f>
              <c:strCache>
                <c:ptCount val="1"/>
                <c:pt idx="0">
                  <c:v>2021 год</c:v>
                </c:pt>
              </c:strCache>
            </c:strRef>
          </c:tx>
          <c:dPt>
            <c:idx val="2"/>
            <c:bubble3D val="0"/>
            <c:spPr>
              <a:solidFill>
                <a:schemeClr val="accent6"/>
              </a:solidFill>
            </c:spPr>
          </c:dPt>
          <c:dLbls>
            <c:spPr>
              <a:noFill/>
              <a:ln>
                <a:noFill/>
              </a:ln>
              <a:effectLst/>
            </c:spPr>
            <c:txPr>
              <a:bodyPr/>
              <a:lstStyle/>
              <a:p>
                <a:pPr>
                  <a:defRPr sz="1600" baseline="0">
                    <a:latin typeface="Times New Roman" pitchFamily="18" charset="0"/>
                  </a:defRPr>
                </a:pPr>
                <a:endParaRPr lang="ru-RU"/>
              </a:p>
            </c:txPr>
            <c:showLegendKey val="0"/>
            <c:showVal val="1"/>
            <c:showCatName val="0"/>
            <c:showSerName val="0"/>
            <c:showPercent val="0"/>
            <c:showBubbleSize val="0"/>
            <c:showLeaderLines val="1"/>
            <c:extLst>
              <c:ext xmlns:c15="http://schemas.microsoft.com/office/drawing/2012/chart" uri="{CE6537A1-D6FC-4f65-9D91-7224C49458BB}"/>
            </c:extLst>
          </c:dLbls>
          <c:cat>
            <c:strRef>
              <c:f>Лист1!$A$2:$A$5</c:f>
              <c:strCache>
                <c:ptCount val="4"/>
                <c:pt idx="0">
                  <c:v>Жалобы </c:v>
                </c:pt>
                <c:pt idx="1">
                  <c:v>Заявления</c:v>
                </c:pt>
                <c:pt idx="2">
                  <c:v>Устные обращения </c:v>
                </c:pt>
                <c:pt idx="3">
                  <c:v>Федеральные жалобы  </c:v>
                </c:pt>
              </c:strCache>
            </c:strRef>
          </c:cat>
          <c:val>
            <c:numRef>
              <c:f>Лист1!$B$2:$B$5</c:f>
              <c:numCache>
                <c:formatCode>General</c:formatCode>
                <c:ptCount val="4"/>
                <c:pt idx="0">
                  <c:v>27</c:v>
                </c:pt>
                <c:pt idx="1">
                  <c:v>20</c:v>
                </c:pt>
                <c:pt idx="2">
                  <c:v>53</c:v>
                </c:pt>
                <c:pt idx="3">
                  <c:v>1</c:v>
                </c:pt>
              </c:numCache>
            </c:numRef>
          </c:val>
        </c:ser>
        <c:dLbls>
          <c:showLegendKey val="0"/>
          <c:showVal val="0"/>
          <c:showCatName val="0"/>
          <c:showSerName val="0"/>
          <c:showPercent val="0"/>
          <c:showBubbleSize val="0"/>
          <c:showLeaderLines val="1"/>
        </c:dLbls>
        <c:firstSliceAng val="0"/>
      </c:pieChart>
    </c:plotArea>
    <c:legend>
      <c:legendPos val="r"/>
      <c:overlay val="0"/>
      <c:txPr>
        <a:bodyPr/>
        <a:lstStyle/>
        <a:p>
          <a:pPr>
            <a:defRPr sz="16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ru-RU" dirty="0" smtClean="0"/>
              <a:t>Количественный</a:t>
            </a:r>
            <a:r>
              <a:rPr lang="ru-RU" baseline="0" dirty="0" smtClean="0"/>
              <a:t> состав </a:t>
            </a:r>
            <a:r>
              <a:rPr lang="ru-RU" dirty="0" smtClean="0"/>
              <a:t>МСП Костромской области</a:t>
            </a:r>
            <a:endParaRPr lang="ru-RU" dirty="0"/>
          </a:p>
        </c:rich>
      </c:tx>
      <c:layout>
        <c:manualLayout>
          <c:xMode val="edge"/>
          <c:yMode val="edge"/>
          <c:x val="0.19616247318277077"/>
          <c:y val="4.6489804423954714E-3"/>
        </c:manualLayout>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ru-RU"/>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5023778328613803E-2"/>
          <c:y val="0.15918163605911767"/>
          <c:w val="0.96995244334277242"/>
          <c:h val="0.59486726236604992"/>
        </c:manualLayout>
      </c:layout>
      <c:bar3DChart>
        <c:barDir val="col"/>
        <c:grouping val="clustered"/>
        <c:varyColors val="0"/>
        <c:ser>
          <c:idx val="0"/>
          <c:order val="0"/>
          <c:tx>
            <c:strRef>
              <c:f>Лист1!$B$1</c:f>
              <c:strCache>
                <c:ptCount val="1"/>
                <c:pt idx="0">
                  <c:v>Юридические лица</c:v>
                </c:pt>
              </c:strCache>
            </c:strRef>
          </c:tx>
          <c:spPr>
            <a:solidFill>
              <a:schemeClr val="accent1"/>
            </a:solidFill>
            <a:ln>
              <a:noFill/>
            </a:ln>
            <a:effectLst/>
            <a:sp3d/>
          </c:spPr>
          <c:invertIfNegative val="0"/>
          <c:dLbls>
            <c:dLbl>
              <c:idx val="0"/>
              <c:layout>
                <c:manualLayout>
                  <c:x val="2.5039341291082385E-17"/>
                  <c:y val="-3.998058979107548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5.8127979273484938E-3"/>
                  <c:y val="-4.541915527103076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На  01.01.2021г.</c:v>
                </c:pt>
                <c:pt idx="1">
                  <c:v>На 01.01.2022 г.</c:v>
                </c:pt>
              </c:strCache>
            </c:strRef>
          </c:cat>
          <c:val>
            <c:numRef>
              <c:f>Лист1!$B$2:$B$3</c:f>
              <c:numCache>
                <c:formatCode>General</c:formatCode>
                <c:ptCount val="2"/>
                <c:pt idx="0">
                  <c:v>8371</c:v>
                </c:pt>
                <c:pt idx="1">
                  <c:v>8138</c:v>
                </c:pt>
              </c:numCache>
            </c:numRef>
          </c:val>
        </c:ser>
        <c:ser>
          <c:idx val="1"/>
          <c:order val="1"/>
          <c:tx>
            <c:strRef>
              <c:f>Лист1!$C$1</c:f>
              <c:strCache>
                <c:ptCount val="1"/>
                <c:pt idx="0">
                  <c:v>Индивидуальные предприниматели</c:v>
                </c:pt>
              </c:strCache>
            </c:strRef>
          </c:tx>
          <c:spPr>
            <a:solidFill>
              <a:schemeClr val="accent4">
                <a:lumMod val="60000"/>
                <a:lumOff val="40000"/>
              </a:schemeClr>
            </a:solidFill>
            <a:ln>
              <a:noFill/>
            </a:ln>
            <a:effectLst/>
            <a:sp3d/>
          </c:spPr>
          <c:invertIfNegative val="0"/>
          <c:dLbls>
            <c:dLbl>
              <c:idx val="0"/>
              <c:layout>
                <c:manualLayout>
                  <c:x val="-1.4531994818371234E-3"/>
                  <c:y val="-3.473229520725886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4.3595984455113701E-3"/>
                  <c:y val="-3.206058019131587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На  01.01.2021г.</c:v>
                </c:pt>
                <c:pt idx="1">
                  <c:v>На 01.01.2022 г.</c:v>
                </c:pt>
              </c:strCache>
            </c:strRef>
          </c:cat>
          <c:val>
            <c:numRef>
              <c:f>Лист1!$C$2:$C$3</c:f>
              <c:numCache>
                <c:formatCode>General</c:formatCode>
                <c:ptCount val="2"/>
                <c:pt idx="0">
                  <c:v>13692</c:v>
                </c:pt>
                <c:pt idx="1">
                  <c:v>14141</c:v>
                </c:pt>
              </c:numCache>
            </c:numRef>
          </c:val>
        </c:ser>
        <c:ser>
          <c:idx val="2"/>
          <c:order val="2"/>
          <c:tx>
            <c:strRef>
              <c:f>Лист1!$D$1</c:f>
              <c:strCache>
                <c:ptCount val="1"/>
                <c:pt idx="0">
                  <c:v>всего МСП</c:v>
                </c:pt>
              </c:strCache>
            </c:strRef>
          </c:tx>
          <c:spPr>
            <a:solidFill>
              <a:schemeClr val="accent2">
                <a:lumMod val="75000"/>
              </a:schemeClr>
            </a:solidFill>
            <a:ln>
              <a:noFill/>
            </a:ln>
            <a:effectLst/>
            <a:sp3d/>
          </c:spPr>
          <c:invertIfNegative val="0"/>
          <c:dLbls>
            <c:dLbl>
              <c:idx val="0"/>
              <c:layout>
                <c:manualLayout>
                  <c:x val="1.4531994818371233E-2"/>
                  <c:y val="-2.9388865175372869E-2"/>
                </c:manualLayout>
              </c:layout>
              <c:tx>
                <c:rich>
                  <a:bodyPr/>
                  <a:lstStyle/>
                  <a:p>
                    <a:fld id="{67F533E7-9641-4FD3-8862-7F2335B757B9}" type="VALUE">
                      <a:rPr lang="en-US" sz="1400" baseline="0"/>
                      <a:pPr/>
                      <a:t>[ЗНАЧЕНИЕ]</a:t>
                    </a:fld>
                    <a:endParaRPr lang="ru-RU"/>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1"/>
              <c:layout>
                <c:manualLayout>
                  <c:x val="1.307879533653411E-2"/>
                  <c:y val="-3.473229520725881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На  01.01.2021г.</c:v>
                </c:pt>
                <c:pt idx="1">
                  <c:v>На 01.01.2022 г.</c:v>
                </c:pt>
              </c:strCache>
            </c:strRef>
          </c:cat>
          <c:val>
            <c:numRef>
              <c:f>Лист1!$D$2:$D$3</c:f>
              <c:numCache>
                <c:formatCode>General</c:formatCode>
                <c:ptCount val="2"/>
                <c:pt idx="0">
                  <c:v>22063</c:v>
                </c:pt>
                <c:pt idx="1">
                  <c:v>22279</c:v>
                </c:pt>
              </c:numCache>
            </c:numRef>
          </c:val>
        </c:ser>
        <c:dLbls>
          <c:showLegendKey val="0"/>
          <c:showVal val="0"/>
          <c:showCatName val="0"/>
          <c:showSerName val="0"/>
          <c:showPercent val="0"/>
          <c:showBubbleSize val="0"/>
        </c:dLbls>
        <c:gapWidth val="158"/>
        <c:gapDepth val="152"/>
        <c:shape val="box"/>
        <c:axId val="158327272"/>
        <c:axId val="158327664"/>
        <c:axId val="0"/>
      </c:bar3DChart>
      <c:catAx>
        <c:axId val="1583272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cap="none" spc="0" normalizeH="0" baseline="0">
                <a:solidFill>
                  <a:schemeClr val="tx1">
                    <a:lumMod val="65000"/>
                    <a:lumOff val="35000"/>
                  </a:schemeClr>
                </a:solidFill>
                <a:latin typeface="+mn-lt"/>
                <a:ea typeface="+mn-ea"/>
                <a:cs typeface="+mn-cs"/>
              </a:defRPr>
            </a:pPr>
            <a:endParaRPr lang="ru-RU"/>
          </a:p>
        </c:txPr>
        <c:crossAx val="158327664"/>
        <c:crosses val="autoZero"/>
        <c:auto val="1"/>
        <c:lblAlgn val="ctr"/>
        <c:lblOffset val="100"/>
        <c:noMultiLvlLbl val="0"/>
      </c:catAx>
      <c:valAx>
        <c:axId val="15832766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58327272"/>
        <c:crosses val="autoZero"/>
        <c:crossBetween val="between"/>
      </c:valAx>
      <c:spPr>
        <a:noFill/>
        <a:ln>
          <a:noFill/>
        </a:ln>
        <a:effectLst/>
      </c:spPr>
    </c:plotArea>
    <c:legend>
      <c:legendPos val="b"/>
      <c:layout>
        <c:manualLayout>
          <c:xMode val="edge"/>
          <c:yMode val="edge"/>
          <c:x val="2.3266295829992591E-2"/>
          <c:y val="0.95076102686583763"/>
          <c:w val="0.9208139503303916"/>
          <c:h val="4.923897308357098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Лист1!$B$1</c:f>
              <c:strCache>
                <c:ptCount val="1"/>
                <c:pt idx="0">
                  <c:v>2020 год</c:v>
                </c:pt>
              </c:strCache>
            </c:strRef>
          </c:tx>
          <c:dPt>
            <c:idx val="2"/>
            <c:bubble3D val="0"/>
            <c:spPr>
              <a:solidFill>
                <a:schemeClr val="accent6"/>
              </a:solidFill>
            </c:spPr>
          </c:dPt>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Лист1!$A$2:$A$5</c:f>
              <c:strCache>
                <c:ptCount val="4"/>
                <c:pt idx="0">
                  <c:v>Жалобы </c:v>
                </c:pt>
                <c:pt idx="1">
                  <c:v>Заявления</c:v>
                </c:pt>
                <c:pt idx="2">
                  <c:v>Устные обращения </c:v>
                </c:pt>
                <c:pt idx="3">
                  <c:v>Федеральные жалобы  </c:v>
                </c:pt>
              </c:strCache>
            </c:strRef>
          </c:cat>
          <c:val>
            <c:numRef>
              <c:f>Лист1!$B$2:$B$5</c:f>
              <c:numCache>
                <c:formatCode>General</c:formatCode>
                <c:ptCount val="4"/>
                <c:pt idx="0">
                  <c:v>32</c:v>
                </c:pt>
                <c:pt idx="1">
                  <c:v>31</c:v>
                </c:pt>
                <c:pt idx="2">
                  <c:v>269</c:v>
                </c:pt>
                <c:pt idx="3">
                  <c:v>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163262707387769"/>
          <c:y val="0.28079306646276775"/>
          <c:w val="0.34358949234086023"/>
          <c:h val="0.56661007539458075"/>
        </c:manualLayout>
      </c:layout>
      <c:overlay val="0"/>
      <c:txPr>
        <a:bodyPr/>
        <a:lstStyle/>
        <a:p>
          <a:pPr>
            <a:defRPr sz="16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a:pPr>
            <a:r>
              <a:rPr lang="ru-RU" sz="1800" b="0" dirty="0" smtClean="0">
                <a:effectLst/>
              </a:rPr>
              <a:t>Всего 101 обращение</a:t>
            </a:r>
          </a:p>
        </c:rich>
      </c:tx>
      <c:layout>
        <c:manualLayout>
          <c:xMode val="edge"/>
          <c:yMode val="edge"/>
          <c:x val="0.21308912771758448"/>
          <c:y val="2.9464195984427562E-2"/>
        </c:manualLayout>
      </c:layout>
      <c:overlay val="0"/>
    </c:title>
    <c:autoTitleDeleted val="0"/>
    <c:plotArea>
      <c:layout/>
      <c:pieChart>
        <c:varyColors val="1"/>
        <c:ser>
          <c:idx val="0"/>
          <c:order val="0"/>
          <c:tx>
            <c:strRef>
              <c:f>Лист1!$B$1</c:f>
              <c:strCache>
                <c:ptCount val="1"/>
                <c:pt idx="0">
                  <c:v>Столбец1</c:v>
                </c:pt>
              </c:strCache>
            </c:strRef>
          </c:tx>
          <c:dPt>
            <c:idx val="0"/>
            <c:bubble3D val="0"/>
          </c:dPt>
          <c:dPt>
            <c:idx val="2"/>
            <c:bubble3D val="0"/>
          </c:dPt>
          <c:dLbls>
            <c:spPr>
              <a:noFill/>
              <a:ln>
                <a:noFill/>
              </a:ln>
              <a:effectLst/>
            </c:spPr>
            <c:dLblPos val="outEnd"/>
            <c:showLegendKey val="0"/>
            <c:showVal val="1"/>
            <c:showCatName val="0"/>
            <c:showSerName val="0"/>
            <c:showPercent val="0"/>
            <c:showBubbleSize val="0"/>
            <c:separator>
</c:separator>
            <c:showLeaderLines val="1"/>
            <c:extLst>
              <c:ext xmlns:c15="http://schemas.microsoft.com/office/drawing/2012/chart" uri="{CE6537A1-D6FC-4f65-9D91-7224C49458BB}"/>
            </c:extLst>
          </c:dLbls>
          <c:cat>
            <c:strRef>
              <c:f>Лист1!$A$2:$A$9</c:f>
              <c:strCache>
                <c:ptCount val="8"/>
                <c:pt idx="0">
                  <c:v>Меры гос поддержки</c:v>
                </c:pt>
                <c:pt idx="1">
                  <c:v>Имущественные и земельные отношения, НТО</c:v>
                </c:pt>
                <c:pt idx="2">
                  <c:v>ЖКХ, ТКО, тарифы</c:v>
                </c:pt>
                <c:pt idx="3">
                  <c:v>Госзакупки, задолженности</c:v>
                </c:pt>
                <c:pt idx="4">
                  <c:v>КНД, административная деятельность</c:v>
                </c:pt>
                <c:pt idx="5">
                  <c:v>Прочее (маркировка, торговля, лесозаготовки)</c:v>
                </c:pt>
                <c:pt idx="6">
                  <c:v>Налоги</c:v>
                </c:pt>
                <c:pt idx="7">
                  <c:v>Корпоративные споры</c:v>
                </c:pt>
              </c:strCache>
            </c:strRef>
          </c:cat>
          <c:val>
            <c:numRef>
              <c:f>Лист1!$B$2:$B$9</c:f>
              <c:numCache>
                <c:formatCode>General</c:formatCode>
                <c:ptCount val="8"/>
                <c:pt idx="0">
                  <c:v>14</c:v>
                </c:pt>
                <c:pt idx="1">
                  <c:v>4</c:v>
                </c:pt>
                <c:pt idx="2">
                  <c:v>6</c:v>
                </c:pt>
                <c:pt idx="3">
                  <c:v>35</c:v>
                </c:pt>
                <c:pt idx="4">
                  <c:v>16</c:v>
                </c:pt>
                <c:pt idx="5">
                  <c:v>11</c:v>
                </c:pt>
                <c:pt idx="6">
                  <c:v>5</c:v>
                </c:pt>
                <c:pt idx="7">
                  <c:v>10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2266260339775759"/>
          <c:y val="5.4939055630789872E-2"/>
          <c:w val="0.36848095807603753"/>
          <c:h val="0.9450610252107523"/>
        </c:manualLayout>
      </c:layout>
      <c:overlay val="0"/>
      <c:txPr>
        <a:bodyPr/>
        <a:lstStyle/>
        <a:p>
          <a:pPr>
            <a:defRPr sz="1400" baseline="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plotArea>
    <c:legend>
      <c:legendPos val="r"/>
      <c:overlay val="0"/>
      <c:txPr>
        <a:bodyPr/>
        <a:lstStyle/>
        <a:p>
          <a:pPr>
            <a:defRPr sz="16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plotArea>
    <c:legend>
      <c:legendPos val="r"/>
      <c:overlay val="0"/>
      <c:txPr>
        <a:bodyPr/>
        <a:lstStyle/>
        <a:p>
          <a:pPr>
            <a:defRPr sz="16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sz="1400" baseline="0" dirty="0" smtClean="0">
                <a:solidFill>
                  <a:schemeClr val="tx1"/>
                </a:solidFill>
              </a:rPr>
              <a:t>Удалось ли Вам воспользоваться какими-либо антикризисными мерами поддержки в 2020-м или 2021-м годах?</a:t>
            </a:r>
            <a:endParaRPr lang="ru-RU" sz="1400" baseline="0" dirty="0">
              <a:solidFill>
                <a:schemeClr val="tx1"/>
              </a:solidFill>
            </a:endParaRPr>
          </a:p>
        </c:rich>
      </c:tx>
      <c:layout>
        <c:manualLayout>
          <c:xMode val="edge"/>
          <c:yMode val="edge"/>
          <c:x val="0.11286722801562461"/>
          <c:y val="7.9982643136654753E-3"/>
        </c:manualLayout>
      </c:layout>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dPt>
          <c:dLbls>
            <c:dLbl>
              <c:idx val="0"/>
              <c:layout>
                <c:manualLayout>
                  <c:x val="-2.5854588689234358E-2"/>
                  <c:y val="-0.13271604938271606"/>
                </c:manualLayout>
              </c:layout>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'12'!$A$1:$A$3</c:f>
              <c:strCache>
                <c:ptCount val="3"/>
                <c:pt idx="0">
                  <c:v>да</c:v>
                </c:pt>
                <c:pt idx="1">
                  <c:v>даже и не пытался</c:v>
                </c:pt>
                <c:pt idx="2">
                  <c:v>пытался, но не получилось</c:v>
                </c:pt>
              </c:strCache>
            </c:strRef>
          </c:cat>
          <c:val>
            <c:numRef>
              <c:f>'12'!$B$1:$B$3</c:f>
              <c:numCache>
                <c:formatCode>0%</c:formatCode>
                <c:ptCount val="3"/>
                <c:pt idx="0">
                  <c:v>0.49180327868852458</c:v>
                </c:pt>
                <c:pt idx="1">
                  <c:v>0.24590163934426229</c:v>
                </c:pt>
                <c:pt idx="2">
                  <c:v>0.26229508196721313</c:v>
                </c:pt>
              </c:numCache>
            </c:numRef>
          </c:val>
        </c:ser>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60208216298212569"/>
          <c:y val="0.27161094615962528"/>
          <c:w val="0.26499365756171839"/>
          <c:h val="0.6419889688184009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a:t>
            </a:r>
            <a:r>
              <a:rPr lang="ru-RU" b="1" dirty="0" smtClean="0">
                <a:solidFill>
                  <a:schemeClr val="tx1"/>
                </a:solidFill>
              </a:rPr>
              <a:t>итогам</a:t>
            </a:r>
            <a:r>
              <a:rPr lang="ru-RU" b="1" baseline="0" dirty="0" smtClean="0">
                <a:solidFill>
                  <a:schemeClr val="tx1"/>
                </a:solidFill>
              </a:rPr>
              <a:t> </a:t>
            </a:r>
            <a:r>
              <a:rPr lang="ru-RU" b="1" dirty="0" smtClean="0">
                <a:solidFill>
                  <a:schemeClr val="tx1"/>
                </a:solidFill>
              </a:rPr>
              <a:t>2021 </a:t>
            </a:r>
            <a:r>
              <a:rPr lang="ru-RU" b="1" dirty="0">
                <a:solidFill>
                  <a:schemeClr val="tx1"/>
                </a:solidFill>
              </a:rPr>
              <a:t>года?</a:t>
            </a:r>
          </a:p>
        </c:rich>
      </c:tx>
      <c:layout>
        <c:manualLayout>
          <c:xMode val="edge"/>
          <c:yMode val="edge"/>
          <c:x val="0.11027813148966355"/>
          <c:y val="2.2218239744062555E-2"/>
        </c:manualLayout>
      </c:layout>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accent3"/>
                </a:solidFill>
              </a:ln>
              <a:effectLst/>
            </c:spPr>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dPt>
          <c:dPt>
            <c:idx val="4"/>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'[Исходник - опрос октябрь - ИЭР (1).xlsx]1'!$A$1:$A$5</c:f>
              <c:strCache>
                <c:ptCount val="5"/>
                <c:pt idx="0">
                  <c:v>бизнес пришлось закрыть</c:v>
                </c:pt>
                <c:pt idx="1">
                  <c:v>восстановление по сравнению с кризисным 2020 годом</c:v>
                </c:pt>
                <c:pt idx="2">
                  <c:v>обороты так и не восстановились</c:v>
                </c:pt>
                <c:pt idx="3">
                  <c:v>принято решение о переходе в другую сферу деятельности</c:v>
                </c:pt>
                <c:pt idx="4">
                  <c:v>рост по сравнению с докризисными оборотами</c:v>
                </c:pt>
              </c:strCache>
            </c:strRef>
          </c:cat>
          <c:val>
            <c:numRef>
              <c:f>'[Исходник - опрос октябрь - ИЭР (1).xlsx]1'!$B$1:$B$5</c:f>
              <c:numCache>
                <c:formatCode>0%</c:formatCode>
                <c:ptCount val="5"/>
                <c:pt idx="0">
                  <c:v>0</c:v>
                </c:pt>
                <c:pt idx="1">
                  <c:v>0.39344262295081966</c:v>
                </c:pt>
                <c:pt idx="2">
                  <c:v>0.47540983606557374</c:v>
                </c:pt>
                <c:pt idx="3">
                  <c:v>3.2786885245901641E-2</c:v>
                </c:pt>
                <c:pt idx="4">
                  <c:v>9.8360655737704916E-2</c:v>
                </c:pt>
              </c:numCache>
            </c:numRef>
          </c:val>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5347777014675137"/>
          <c:y val="0.22193095820768755"/>
          <c:w val="0.40804165698760742"/>
          <c:h val="0.6386790356627041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600" b="1" i="0" u="none" strike="noStrike" kern="1200" spc="0" normalizeH="0" baseline="0">
                <a:solidFill>
                  <a:prstClr val="black">
                    <a:lumMod val="50000"/>
                    <a:lumOff val="50000"/>
                  </a:prstClr>
                </a:solidFill>
                <a:effectLst/>
                <a:latin typeface="+mj-lt"/>
                <a:ea typeface="+mj-ea"/>
                <a:cs typeface="+mj-cs"/>
              </a:defRPr>
            </a:pPr>
            <a:r>
              <a:rPr lang="ru-RU" sz="1600" b="1" i="0" u="none" strike="noStrike" kern="1200" spc="0" normalizeH="0" baseline="0" dirty="0">
                <a:solidFill>
                  <a:schemeClr val="tx1"/>
                </a:solidFill>
                <a:effectLst/>
                <a:latin typeface="+mj-lt"/>
                <a:ea typeface="+mj-ea"/>
                <a:cs typeface="+mj-cs"/>
              </a:rPr>
              <a:t>С какими трудностями </a:t>
            </a:r>
            <a:r>
              <a:rPr lang="ru-RU" sz="1600" b="1" i="0" u="none" strike="noStrike" kern="1200" spc="0" normalizeH="0" baseline="0" dirty="0" smtClean="0">
                <a:solidFill>
                  <a:schemeClr val="tx1"/>
                </a:solidFill>
                <a:effectLst/>
                <a:latin typeface="+mj-lt"/>
                <a:ea typeface="+mj-ea"/>
                <a:cs typeface="+mj-cs"/>
              </a:rPr>
              <a:t>в 2021 году столкнулась </a:t>
            </a:r>
            <a:r>
              <a:rPr lang="ru-RU" sz="1600" b="1" i="0" u="none" strike="noStrike" kern="1200" spc="0" normalizeH="0" baseline="0" dirty="0">
                <a:solidFill>
                  <a:schemeClr val="tx1"/>
                </a:solidFill>
                <a:effectLst/>
                <a:latin typeface="+mj-lt"/>
                <a:ea typeface="+mj-ea"/>
                <a:cs typeface="+mj-cs"/>
              </a:rPr>
              <a:t>Ваша компания?</a:t>
            </a:r>
          </a:p>
        </c:rich>
      </c:tx>
      <c:overlay val="0"/>
      <c:spPr>
        <a:noFill/>
        <a:ln>
          <a:noFill/>
        </a:ln>
        <a:effectLst/>
      </c:spPr>
      <c:txPr>
        <a:bodyPr rot="0" spcFirstLastPara="1" vertOverflow="ellipsis" vert="horz" wrap="square" anchor="ctr" anchorCtr="1"/>
        <a:lstStyle/>
        <a:p>
          <a:pPr algn="ctr" rtl="0">
            <a:defRPr sz="1600" b="1" i="0" u="none" strike="noStrike" kern="1200" spc="0" normalizeH="0" baseline="0">
              <a:solidFill>
                <a:prstClr val="black">
                  <a:lumMod val="50000"/>
                  <a:lumOff val="50000"/>
                </a:prstClr>
              </a:solidFill>
              <a:effectLst/>
              <a:latin typeface="+mj-lt"/>
              <a:ea typeface="+mj-ea"/>
              <a:cs typeface="+mj-cs"/>
            </a:defRPr>
          </a:pPr>
          <a:endParaRPr lang="ru-RU"/>
        </a:p>
      </c:txPr>
    </c:title>
    <c:autoTitleDeleted val="0"/>
    <c:plotArea>
      <c:layout>
        <c:manualLayout>
          <c:layoutTarget val="inner"/>
          <c:xMode val="edge"/>
          <c:yMode val="edge"/>
          <c:x val="0.55163686559589376"/>
          <c:y val="9.0626911281083702E-2"/>
          <c:w val="0.4293921983297877"/>
          <c:h val="0.79674310576861251"/>
        </c:manualLayout>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'[Исходник - опрос октябрь - ИЭР (1).xlsx]3'!$A$1:$A$14</c:f>
              <c:strCache>
                <c:ptCount val="14"/>
                <c:pt idx="0">
                  <c:v>спрос так и не восстановился по сравнению с моментом начала пандемии COVID-19</c:v>
                </c:pt>
                <c:pt idx="1">
                  <c:v>с невозможностью вносить платежи по договору аренды</c:v>
                </c:pt>
                <c:pt idx="2">
                  <c:v>с другими проблемами</c:v>
                </c:pt>
                <c:pt idx="3">
                  <c:v>затрудняюсь ответить</c:v>
                </c:pt>
                <c:pt idx="4">
                  <c:v>проблем нет надо работать</c:v>
                </c:pt>
                <c:pt idx="5">
                  <c:v>c неплатежами со стороны муниципальных и гос. Заказчиков</c:v>
                </c:pt>
                <c:pt idx="6">
                  <c:v>с неплатежами со стороны контрагентов по уже отгруженным товарам и оказанным услугам</c:v>
                </c:pt>
                <c:pt idx="7">
                  <c:v>с невозможностью бесперебойного снабжения производства/торговли материалами/товарами</c:v>
                </c:pt>
                <c:pt idx="8">
                  <c:v>с невозможностью оплачивать коммунальные платежи</c:v>
                </c:pt>
                <c:pt idx="9">
                  <c:v>с невозможностью платить заработную плату сотрудникам и налоги с ФОТ</c:v>
                </c:pt>
                <c:pt idx="10">
                  <c:v>с невозможностью платить налоги</c:v>
                </c:pt>
                <c:pt idx="11">
                  <c:v>с ростом издержек в связи с ростом закупочных цен</c:v>
                </c:pt>
                <c:pt idx="12">
                  <c:v>с нестабильностью режима ограничений</c:v>
                </c:pt>
                <c:pt idx="13">
                  <c:v>с невозможностью выполнять обязательства перед банками и лизинговыми компаниями</c:v>
                </c:pt>
              </c:strCache>
            </c:strRef>
          </c:cat>
          <c:val>
            <c:numRef>
              <c:f>'[Исходник - опрос октябрь - ИЭР (1).xlsx]3'!$B$1:$B$14</c:f>
              <c:numCache>
                <c:formatCode>0%</c:formatCode>
                <c:ptCount val="14"/>
                <c:pt idx="0">
                  <c:v>0.50819672131147542</c:v>
                </c:pt>
                <c:pt idx="1">
                  <c:v>0.19672131147540983</c:v>
                </c:pt>
                <c:pt idx="2">
                  <c:v>8.1967213114754092E-2</c:v>
                </c:pt>
                <c:pt idx="3">
                  <c:v>0</c:v>
                </c:pt>
                <c:pt idx="4">
                  <c:v>3.2786885245901641E-2</c:v>
                </c:pt>
                <c:pt idx="5">
                  <c:v>6.5573770491803282E-2</c:v>
                </c:pt>
                <c:pt idx="6">
                  <c:v>0.29508196721311475</c:v>
                </c:pt>
                <c:pt idx="7">
                  <c:v>0.21311475409836064</c:v>
                </c:pt>
                <c:pt idx="8">
                  <c:v>0.27868852459016391</c:v>
                </c:pt>
                <c:pt idx="9">
                  <c:v>0.24590163934426229</c:v>
                </c:pt>
                <c:pt idx="10">
                  <c:v>0.22950819672131148</c:v>
                </c:pt>
                <c:pt idx="11">
                  <c:v>0.81967213114754101</c:v>
                </c:pt>
                <c:pt idx="12">
                  <c:v>0.5901639344262295</c:v>
                </c:pt>
                <c:pt idx="13">
                  <c:v>0.11475409836065574</c:v>
                </c:pt>
              </c:numCache>
            </c:numRef>
          </c:val>
        </c:ser>
        <c:dLbls>
          <c:dLblPos val="outEnd"/>
          <c:showLegendKey val="0"/>
          <c:showVal val="1"/>
          <c:showCatName val="0"/>
          <c:showSerName val="0"/>
          <c:showPercent val="0"/>
          <c:showBubbleSize val="0"/>
        </c:dLbls>
        <c:gapWidth val="115"/>
        <c:overlap val="-20"/>
        <c:axId val="158616648"/>
        <c:axId val="158617032"/>
      </c:barChart>
      <c:catAx>
        <c:axId val="158616648"/>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ru-RU"/>
          </a:p>
        </c:txPr>
        <c:crossAx val="158617032"/>
        <c:crosses val="autoZero"/>
        <c:auto val="1"/>
        <c:lblAlgn val="ctr"/>
        <c:lblOffset val="100"/>
        <c:noMultiLvlLbl val="0"/>
      </c:catAx>
      <c:valAx>
        <c:axId val="158617032"/>
        <c:scaling>
          <c:orientation val="minMax"/>
        </c:scaling>
        <c:delete val="1"/>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crossAx val="158616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ru-RU" b="1" dirty="0">
                <a:solidFill>
                  <a:schemeClr val="tx1"/>
                </a:solidFill>
              </a:rPr>
              <a:t>Как Вы охарактеризуете результат деятельности Вашей компании по итогам 9 месяцев 2021 года?</a:t>
            </a:r>
          </a:p>
        </c:rich>
      </c:tx>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0.55508112734948645"/>
          <c:y val="0.27484168425730476"/>
          <c:w val="0.40804165698760742"/>
          <c:h val="0.6386790356627041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6400"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1"/>
            <a:ext cx="2946400" cy="496411"/>
          </a:xfrm>
          <a:prstGeom prst="rect">
            <a:avLst/>
          </a:prstGeom>
        </p:spPr>
        <p:txBody>
          <a:bodyPr vert="horz" lIns="91440" tIns="45720" rIns="91440" bIns="45720" rtlCol="0"/>
          <a:lstStyle>
            <a:lvl1pPr algn="r">
              <a:defRPr sz="1200"/>
            </a:lvl1pPr>
          </a:lstStyle>
          <a:p>
            <a:fld id="{2A686D2A-400B-4A7B-9D83-42711C15F10D}" type="datetimeFigureOut">
              <a:rPr lang="ru-RU" smtClean="0"/>
              <a:pPr/>
              <a:t>07.04.2022</a:t>
            </a:fld>
            <a:endParaRPr lang="ru-RU"/>
          </a:p>
        </p:txBody>
      </p:sp>
      <p:sp>
        <p:nvSpPr>
          <p:cNvPr id="4" name="Нижний колонтитул 3"/>
          <p:cNvSpPr>
            <a:spLocks noGrp="1"/>
          </p:cNvSpPr>
          <p:nvPr>
            <p:ph type="ftr" sz="quarter" idx="2"/>
          </p:nvPr>
        </p:nvSpPr>
        <p:spPr>
          <a:xfrm>
            <a:off x="0" y="9430219"/>
            <a:ext cx="2946400" cy="496411"/>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30219"/>
            <a:ext cx="2946400" cy="496411"/>
          </a:xfrm>
          <a:prstGeom prst="rect">
            <a:avLst/>
          </a:prstGeom>
        </p:spPr>
        <p:txBody>
          <a:bodyPr vert="horz" lIns="91440" tIns="45720" rIns="91440" bIns="45720" rtlCol="0" anchor="b"/>
          <a:lstStyle>
            <a:lvl1pPr algn="r">
              <a:defRPr sz="1200"/>
            </a:lvl1pPr>
          </a:lstStyle>
          <a:p>
            <a:fld id="{1B06B903-42AE-4278-A62B-49D51F1822AE}" type="slidenum">
              <a:rPr lang="ru-RU" smtClean="0"/>
              <a:pPr/>
              <a:t>‹#›</a:t>
            </a:fld>
            <a:endParaRPr lang="ru-RU"/>
          </a:p>
        </p:txBody>
      </p:sp>
    </p:spTree>
    <p:extLst>
      <p:ext uri="{BB962C8B-B14F-4D97-AF65-F5344CB8AC3E}">
        <p14:creationId xmlns:p14="http://schemas.microsoft.com/office/powerpoint/2010/main" val="146070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5" y="1"/>
            <a:ext cx="2945659" cy="496411"/>
          </a:xfrm>
          <a:prstGeom prst="rect">
            <a:avLst/>
          </a:prstGeom>
        </p:spPr>
        <p:txBody>
          <a:bodyPr vert="horz" lIns="91440" tIns="45720" rIns="91440" bIns="45720" rtlCol="0"/>
          <a:lstStyle>
            <a:lvl1pPr algn="r">
              <a:defRPr sz="1200"/>
            </a:lvl1pPr>
          </a:lstStyle>
          <a:p>
            <a:fld id="{234ACC19-8E77-4AB8-8362-6C7DCFC38B67}" type="datetimeFigureOut">
              <a:rPr lang="ru-RU" smtClean="0"/>
              <a:pPr/>
              <a:t>07.04.2022</a:t>
            </a:fld>
            <a:endParaRPr lang="ru-RU"/>
          </a:p>
        </p:txBody>
      </p:sp>
      <p:sp>
        <p:nvSpPr>
          <p:cNvPr id="4" name="Образ слайда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8"/>
            <a:ext cx="5438140" cy="4467702"/>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30092"/>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30092"/>
            <a:ext cx="2945659" cy="496411"/>
          </a:xfrm>
          <a:prstGeom prst="rect">
            <a:avLst/>
          </a:prstGeom>
        </p:spPr>
        <p:txBody>
          <a:bodyPr vert="horz" lIns="91440" tIns="45720" rIns="91440" bIns="45720" rtlCol="0" anchor="b"/>
          <a:lstStyle>
            <a:lvl1pPr algn="r">
              <a:defRPr sz="1200"/>
            </a:lvl1pPr>
          </a:lstStyle>
          <a:p>
            <a:fld id="{B42DED1D-3A94-4F68-BC8C-81CB5F118E57}" type="slidenum">
              <a:rPr lang="ru-RU" smtClean="0"/>
              <a:pPr/>
              <a:t>‹#›</a:t>
            </a:fld>
            <a:endParaRPr lang="ru-RU"/>
          </a:p>
        </p:txBody>
      </p:sp>
    </p:spTree>
    <p:extLst>
      <p:ext uri="{BB962C8B-B14F-4D97-AF65-F5344CB8AC3E}">
        <p14:creationId xmlns:p14="http://schemas.microsoft.com/office/powerpoint/2010/main" val="2071396303"/>
      </p:ext>
    </p:extLst>
  </p:cSld>
  <p:clrMap bg1="lt1" tx1="dk1" bg2="lt2" tx2="dk2" accent1="accent1" accent2="accent2" accent3="accent3" accent4="accent4" accent5="accent5" accent6="accent6" hlink="hlink" folHlink="folHlink"/>
  <p:notesStyle>
    <a:lvl1pPr marL="0" algn="l" defTabSz="914323" rtl="0" eaLnBrk="1" latinLnBrk="0" hangingPunct="1">
      <a:defRPr sz="1200" kern="1200">
        <a:solidFill>
          <a:schemeClr val="tx1"/>
        </a:solidFill>
        <a:latin typeface="+mn-lt"/>
        <a:ea typeface="+mn-ea"/>
        <a:cs typeface="+mn-cs"/>
      </a:defRPr>
    </a:lvl1pPr>
    <a:lvl2pPr marL="457161" algn="l" defTabSz="914323" rtl="0" eaLnBrk="1" latinLnBrk="0" hangingPunct="1">
      <a:defRPr sz="1200" kern="1200">
        <a:solidFill>
          <a:schemeClr val="tx1"/>
        </a:solidFill>
        <a:latin typeface="+mn-lt"/>
        <a:ea typeface="+mn-ea"/>
        <a:cs typeface="+mn-cs"/>
      </a:defRPr>
    </a:lvl2pPr>
    <a:lvl3pPr marL="914323" algn="l" defTabSz="914323" rtl="0" eaLnBrk="1" latinLnBrk="0" hangingPunct="1">
      <a:defRPr sz="1200" kern="1200">
        <a:solidFill>
          <a:schemeClr val="tx1"/>
        </a:solidFill>
        <a:latin typeface="+mn-lt"/>
        <a:ea typeface="+mn-ea"/>
        <a:cs typeface="+mn-cs"/>
      </a:defRPr>
    </a:lvl3pPr>
    <a:lvl4pPr marL="1371484" algn="l" defTabSz="914323" rtl="0" eaLnBrk="1" latinLnBrk="0" hangingPunct="1">
      <a:defRPr sz="1200" kern="1200">
        <a:solidFill>
          <a:schemeClr val="tx1"/>
        </a:solidFill>
        <a:latin typeface="+mn-lt"/>
        <a:ea typeface="+mn-ea"/>
        <a:cs typeface="+mn-cs"/>
      </a:defRPr>
    </a:lvl4pPr>
    <a:lvl5pPr marL="1828646" algn="l" defTabSz="914323" rtl="0" eaLnBrk="1" latinLnBrk="0" hangingPunct="1">
      <a:defRPr sz="1200" kern="1200">
        <a:solidFill>
          <a:schemeClr val="tx1"/>
        </a:solidFill>
        <a:latin typeface="+mn-lt"/>
        <a:ea typeface="+mn-ea"/>
        <a:cs typeface="+mn-cs"/>
      </a:defRPr>
    </a:lvl5pPr>
    <a:lvl6pPr marL="2285808" algn="l" defTabSz="914323" rtl="0" eaLnBrk="1" latinLnBrk="0" hangingPunct="1">
      <a:defRPr sz="1200" kern="1200">
        <a:solidFill>
          <a:schemeClr val="tx1"/>
        </a:solidFill>
        <a:latin typeface="+mn-lt"/>
        <a:ea typeface="+mn-ea"/>
        <a:cs typeface="+mn-cs"/>
      </a:defRPr>
    </a:lvl6pPr>
    <a:lvl7pPr marL="2742969" algn="l" defTabSz="914323" rtl="0" eaLnBrk="1" latinLnBrk="0" hangingPunct="1">
      <a:defRPr sz="1200" kern="1200">
        <a:solidFill>
          <a:schemeClr val="tx1"/>
        </a:solidFill>
        <a:latin typeface="+mn-lt"/>
        <a:ea typeface="+mn-ea"/>
        <a:cs typeface="+mn-cs"/>
      </a:defRPr>
    </a:lvl7pPr>
    <a:lvl8pPr marL="3200131" algn="l" defTabSz="914323" rtl="0" eaLnBrk="1" latinLnBrk="0" hangingPunct="1">
      <a:defRPr sz="1200" kern="1200">
        <a:solidFill>
          <a:schemeClr val="tx1"/>
        </a:solidFill>
        <a:latin typeface="+mn-lt"/>
        <a:ea typeface="+mn-ea"/>
        <a:cs typeface="+mn-cs"/>
      </a:defRPr>
    </a:lvl8pPr>
    <a:lvl9pPr marL="3657292" algn="l" defTabSz="91432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a:t>
            </a:fld>
            <a:endParaRPr lang="ru-RU"/>
          </a:p>
        </p:txBody>
      </p:sp>
    </p:spTree>
    <p:extLst>
      <p:ext uri="{BB962C8B-B14F-4D97-AF65-F5344CB8AC3E}">
        <p14:creationId xmlns:p14="http://schemas.microsoft.com/office/powerpoint/2010/main" val="2534299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13</a:t>
            </a:fld>
            <a:endParaRPr lang="ru-RU"/>
          </a:p>
        </p:txBody>
      </p:sp>
    </p:spTree>
    <p:extLst>
      <p:ext uri="{BB962C8B-B14F-4D97-AF65-F5344CB8AC3E}">
        <p14:creationId xmlns:p14="http://schemas.microsoft.com/office/powerpoint/2010/main" val="3415676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14</a:t>
            </a:fld>
            <a:endParaRPr lang="ru-RU"/>
          </a:p>
        </p:txBody>
      </p:sp>
    </p:spTree>
    <p:extLst>
      <p:ext uri="{BB962C8B-B14F-4D97-AF65-F5344CB8AC3E}">
        <p14:creationId xmlns:p14="http://schemas.microsoft.com/office/powerpoint/2010/main" val="2302336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15</a:t>
            </a:fld>
            <a:endParaRPr lang="ru-RU"/>
          </a:p>
        </p:txBody>
      </p:sp>
    </p:spTree>
    <p:extLst>
      <p:ext uri="{BB962C8B-B14F-4D97-AF65-F5344CB8AC3E}">
        <p14:creationId xmlns:p14="http://schemas.microsoft.com/office/powerpoint/2010/main" val="1739569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17</a:t>
            </a:fld>
            <a:endParaRPr lang="ru-RU"/>
          </a:p>
        </p:txBody>
      </p:sp>
    </p:spTree>
    <p:extLst>
      <p:ext uri="{BB962C8B-B14F-4D97-AF65-F5344CB8AC3E}">
        <p14:creationId xmlns:p14="http://schemas.microsoft.com/office/powerpoint/2010/main" val="155363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21</a:t>
            </a:fld>
            <a:endParaRPr lang="ru-RU"/>
          </a:p>
        </p:txBody>
      </p:sp>
    </p:spTree>
    <p:extLst>
      <p:ext uri="{BB962C8B-B14F-4D97-AF65-F5344CB8AC3E}">
        <p14:creationId xmlns:p14="http://schemas.microsoft.com/office/powerpoint/2010/main" val="80363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22</a:t>
            </a:fld>
            <a:endParaRPr lang="ru-RU"/>
          </a:p>
        </p:txBody>
      </p:sp>
    </p:spTree>
    <p:extLst>
      <p:ext uri="{BB962C8B-B14F-4D97-AF65-F5344CB8AC3E}">
        <p14:creationId xmlns:p14="http://schemas.microsoft.com/office/powerpoint/2010/main" val="277795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2</a:t>
            </a:fld>
            <a:endParaRPr lang="ru-RU"/>
          </a:p>
        </p:txBody>
      </p:sp>
    </p:spTree>
    <p:extLst>
      <p:ext uri="{BB962C8B-B14F-4D97-AF65-F5344CB8AC3E}">
        <p14:creationId xmlns:p14="http://schemas.microsoft.com/office/powerpoint/2010/main" val="3522816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3</a:t>
            </a:fld>
            <a:endParaRPr lang="ru-RU"/>
          </a:p>
        </p:txBody>
      </p:sp>
    </p:spTree>
    <p:extLst>
      <p:ext uri="{BB962C8B-B14F-4D97-AF65-F5344CB8AC3E}">
        <p14:creationId xmlns:p14="http://schemas.microsoft.com/office/powerpoint/2010/main" val="2912190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6</a:t>
            </a:fld>
            <a:endParaRPr lang="ru-RU"/>
          </a:p>
        </p:txBody>
      </p:sp>
    </p:spTree>
    <p:extLst>
      <p:ext uri="{BB962C8B-B14F-4D97-AF65-F5344CB8AC3E}">
        <p14:creationId xmlns:p14="http://schemas.microsoft.com/office/powerpoint/2010/main" val="836388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11200" y="744538"/>
            <a:ext cx="5375275"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7</a:t>
            </a:fld>
            <a:endParaRPr lang="ru-RU"/>
          </a:p>
        </p:txBody>
      </p:sp>
    </p:spTree>
    <p:extLst>
      <p:ext uri="{BB962C8B-B14F-4D97-AF65-F5344CB8AC3E}">
        <p14:creationId xmlns:p14="http://schemas.microsoft.com/office/powerpoint/2010/main" val="966117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95325" y="749300"/>
            <a:ext cx="5403850" cy="3741738"/>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8</a:t>
            </a:fld>
            <a:endParaRPr lang="ru-RU"/>
          </a:p>
        </p:txBody>
      </p:sp>
    </p:spTree>
    <p:extLst>
      <p:ext uri="{BB962C8B-B14F-4D97-AF65-F5344CB8AC3E}">
        <p14:creationId xmlns:p14="http://schemas.microsoft.com/office/powerpoint/2010/main" val="4260258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10</a:t>
            </a:fld>
            <a:endParaRPr lang="ru-RU"/>
          </a:p>
        </p:txBody>
      </p:sp>
    </p:spTree>
    <p:extLst>
      <p:ext uri="{BB962C8B-B14F-4D97-AF65-F5344CB8AC3E}">
        <p14:creationId xmlns:p14="http://schemas.microsoft.com/office/powerpoint/2010/main" val="2834792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11</a:t>
            </a:fld>
            <a:endParaRPr lang="ru-RU"/>
          </a:p>
        </p:txBody>
      </p:sp>
    </p:spTree>
    <p:extLst>
      <p:ext uri="{BB962C8B-B14F-4D97-AF65-F5344CB8AC3E}">
        <p14:creationId xmlns:p14="http://schemas.microsoft.com/office/powerpoint/2010/main" val="815884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42DED1D-3A94-4F68-BC8C-81CB5F118E57}" type="slidenum">
              <a:rPr lang="ru-RU" smtClean="0"/>
              <a:pPr/>
              <a:t>12</a:t>
            </a:fld>
            <a:endParaRPr lang="ru-RU"/>
          </a:p>
        </p:txBody>
      </p:sp>
    </p:spTree>
    <p:extLst>
      <p:ext uri="{BB962C8B-B14F-4D97-AF65-F5344CB8AC3E}">
        <p14:creationId xmlns:p14="http://schemas.microsoft.com/office/powerpoint/2010/main" val="405454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3" y="1122365"/>
            <a:ext cx="7429500" cy="2387600"/>
          </a:xfrm>
        </p:spPr>
        <p:txBody>
          <a:bodyPr anchor="b"/>
          <a:lstStyle>
            <a:lvl1pPr algn="ctr">
              <a:defRPr sz="6000"/>
            </a:lvl1pPr>
          </a:lstStyle>
          <a:p>
            <a:r>
              <a:rPr lang="en-US"/>
              <a:t>Click to edit Master title style</a:t>
            </a:r>
            <a:endParaRPr lang="ru-RU"/>
          </a:p>
        </p:txBody>
      </p:sp>
      <p:sp>
        <p:nvSpPr>
          <p:cNvPr id="3" name="Subtitle 2"/>
          <p:cNvSpPr>
            <a:spLocks noGrp="1"/>
          </p:cNvSpPr>
          <p:nvPr>
            <p:ph type="subTitle" idx="1"/>
          </p:nvPr>
        </p:nvSpPr>
        <p:spPr>
          <a:xfrm>
            <a:off x="1238253" y="3602043"/>
            <a:ext cx="7429500" cy="1655763"/>
          </a:xfrm>
        </p:spPr>
        <p:txBody>
          <a:bodyPr/>
          <a:lstStyle>
            <a:lvl1pPr marL="0" indent="0" algn="ctr">
              <a:buNone/>
              <a:defRPr sz="2400"/>
            </a:lvl1pPr>
            <a:lvl2pPr marL="457161" indent="0" algn="ctr">
              <a:buNone/>
              <a:defRPr sz="2000"/>
            </a:lvl2pPr>
            <a:lvl3pPr marL="914323" indent="0" algn="ctr">
              <a:buNone/>
              <a:defRPr sz="1800"/>
            </a:lvl3pPr>
            <a:lvl4pPr marL="1371484" indent="0" algn="ctr">
              <a:buNone/>
              <a:defRPr sz="1600"/>
            </a:lvl4pPr>
            <a:lvl5pPr marL="1828646" indent="0" algn="ctr">
              <a:buNone/>
              <a:defRPr sz="1600"/>
            </a:lvl5pPr>
            <a:lvl6pPr marL="2285808" indent="0" algn="ctr">
              <a:buNone/>
              <a:defRPr sz="1600"/>
            </a:lvl6pPr>
            <a:lvl7pPr marL="2742969" indent="0" algn="ctr">
              <a:buNone/>
              <a:defRPr sz="1600"/>
            </a:lvl7pPr>
            <a:lvl8pPr marL="3200131" indent="0" algn="ctr">
              <a:buNone/>
              <a:defRPr sz="1600"/>
            </a:lvl8pPr>
            <a:lvl9pPr marL="3657292" indent="0" algn="ctr">
              <a:buNone/>
              <a:defRPr sz="1600"/>
            </a:lvl9pPr>
          </a:lstStyle>
          <a:p>
            <a:r>
              <a:rPr lang="en-US"/>
              <a:t>Click to edit Master subtitle style</a:t>
            </a:r>
            <a:endParaRPr lang="ru-RU"/>
          </a:p>
        </p:txBody>
      </p:sp>
      <p:sp>
        <p:nvSpPr>
          <p:cNvPr id="4" name="Date Placeholder 3"/>
          <p:cNvSpPr>
            <a:spLocks noGrp="1"/>
          </p:cNvSpPr>
          <p:nvPr>
            <p:ph type="dt" sz="half" idx="10"/>
          </p:nvPr>
        </p:nvSpPr>
        <p:spPr/>
        <p:txBody>
          <a:bodyPr/>
          <a:lstStyle/>
          <a:p>
            <a:fld id="{3644130D-F2D3-4DD1-B23F-0A470806BECE}"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94265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A1B34C1B-BFF0-4DEA-961D-46415BB6196F}"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1599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90" y="365128"/>
            <a:ext cx="2135981" cy="5811838"/>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681046" y="365128"/>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68BDDC0C-4CBC-42C7-80CA-7EE196472E9A}"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8684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p>
            <a:fld id="{9687DFD0-87E5-4963-A416-CBE1290530B3}"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6360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3"/>
            <a:ext cx="8543925" cy="2852737"/>
          </a:xfrm>
        </p:spPr>
        <p:txBody>
          <a:bodyPr anchor="b"/>
          <a:lstStyle>
            <a:lvl1pPr>
              <a:defRPr sz="6000"/>
            </a:lvl1pPr>
          </a:lstStyle>
          <a:p>
            <a:r>
              <a:rPr lang="en-US"/>
              <a:t>Click to edit Master title style</a:t>
            </a:r>
            <a:endParaRPr lang="ru-RU"/>
          </a:p>
        </p:txBody>
      </p:sp>
      <p:sp>
        <p:nvSpPr>
          <p:cNvPr id="3" name="Text Placeholder 2"/>
          <p:cNvSpPr>
            <a:spLocks noGrp="1"/>
          </p:cNvSpPr>
          <p:nvPr>
            <p:ph type="body" idx="1"/>
          </p:nvPr>
        </p:nvSpPr>
        <p:spPr>
          <a:xfrm>
            <a:off x="675880" y="4589471"/>
            <a:ext cx="8543925" cy="1500186"/>
          </a:xfrm>
        </p:spPr>
        <p:txBody>
          <a:bodyPr/>
          <a:lstStyle>
            <a:lvl1pPr marL="0" indent="0">
              <a:buNone/>
              <a:defRPr sz="2400">
                <a:solidFill>
                  <a:schemeClr val="tx1">
                    <a:tint val="75000"/>
                  </a:schemeClr>
                </a:solidFill>
              </a:defRPr>
            </a:lvl1pPr>
            <a:lvl2pPr marL="457161" indent="0">
              <a:buNone/>
              <a:defRPr sz="2000">
                <a:solidFill>
                  <a:schemeClr val="tx1">
                    <a:tint val="75000"/>
                  </a:schemeClr>
                </a:solidFill>
              </a:defRPr>
            </a:lvl2pPr>
            <a:lvl3pPr marL="914323" indent="0">
              <a:buNone/>
              <a:defRPr sz="1800">
                <a:solidFill>
                  <a:schemeClr val="tx1">
                    <a:tint val="75000"/>
                  </a:schemeClr>
                </a:solidFill>
              </a:defRPr>
            </a:lvl3pPr>
            <a:lvl4pPr marL="1371484" indent="0">
              <a:buNone/>
              <a:defRPr sz="1600">
                <a:solidFill>
                  <a:schemeClr val="tx1">
                    <a:tint val="75000"/>
                  </a:schemeClr>
                </a:solidFill>
              </a:defRPr>
            </a:lvl4pPr>
            <a:lvl5pPr marL="1828646" indent="0">
              <a:buNone/>
              <a:defRPr sz="1600">
                <a:solidFill>
                  <a:schemeClr val="tx1">
                    <a:tint val="75000"/>
                  </a:schemeClr>
                </a:solidFill>
              </a:defRPr>
            </a:lvl5pPr>
            <a:lvl6pPr marL="2285808" indent="0">
              <a:buNone/>
              <a:defRPr sz="1600">
                <a:solidFill>
                  <a:schemeClr val="tx1">
                    <a:tint val="75000"/>
                  </a:schemeClr>
                </a:solidFill>
              </a:defRPr>
            </a:lvl6pPr>
            <a:lvl7pPr marL="2742969" indent="0">
              <a:buNone/>
              <a:defRPr sz="1600">
                <a:solidFill>
                  <a:schemeClr val="tx1">
                    <a:tint val="75000"/>
                  </a:schemeClr>
                </a:solidFill>
              </a:defRPr>
            </a:lvl7pPr>
            <a:lvl8pPr marL="3200131" indent="0">
              <a:buNone/>
              <a:defRPr sz="1600">
                <a:solidFill>
                  <a:schemeClr val="tx1">
                    <a:tint val="75000"/>
                  </a:schemeClr>
                </a:solidFill>
              </a:defRPr>
            </a:lvl8pPr>
            <a:lvl9pPr marL="365729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91B53B-AA7A-41E3-9A5E-DCF07A6731E9}"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9427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681040" y="1825628"/>
            <a:ext cx="421005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5014916" y="1825628"/>
            <a:ext cx="421005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p>
            <a:fld id="{98879222-6BAF-4597-820F-DA63232915A1}" type="datetime1">
              <a:rPr lang="ru-RU" smtClean="0">
                <a:solidFill>
                  <a:prstClr val="black">
                    <a:tint val="75000"/>
                  </a:prstClr>
                </a:solidFill>
              </a:rPr>
              <a:pPr/>
              <a:t>07.04.2022</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1582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1" y="365130"/>
            <a:ext cx="8543925" cy="1325562"/>
          </a:xfrm>
        </p:spPr>
        <p:txBody>
          <a:bodyPr/>
          <a:lstStyle/>
          <a:p>
            <a:r>
              <a:rPr lang="en-US"/>
              <a:t>Click to edit Master title style</a:t>
            </a:r>
            <a:endParaRPr lang="ru-RU"/>
          </a:p>
        </p:txBody>
      </p:sp>
      <p:sp>
        <p:nvSpPr>
          <p:cNvPr id="3" name="Text Placeholder 2"/>
          <p:cNvSpPr>
            <a:spLocks noGrp="1"/>
          </p:cNvSpPr>
          <p:nvPr>
            <p:ph type="body" idx="1"/>
          </p:nvPr>
        </p:nvSpPr>
        <p:spPr>
          <a:xfrm>
            <a:off x="682329" y="1681166"/>
            <a:ext cx="4190702" cy="823911"/>
          </a:xfrm>
        </p:spPr>
        <p:txBody>
          <a:bodyPr anchor="b"/>
          <a:lstStyle>
            <a:lvl1pPr marL="0" indent="0">
              <a:buNone/>
              <a:defRPr sz="2400" b="1"/>
            </a:lvl1pPr>
            <a:lvl2pPr marL="457161" indent="0">
              <a:buNone/>
              <a:defRPr sz="2000" b="1"/>
            </a:lvl2pPr>
            <a:lvl3pPr marL="914323" indent="0">
              <a:buNone/>
              <a:defRPr sz="1800" b="1"/>
            </a:lvl3pPr>
            <a:lvl4pPr marL="1371484" indent="0">
              <a:buNone/>
              <a:defRPr sz="1600" b="1"/>
            </a:lvl4pPr>
            <a:lvl5pPr marL="1828646" indent="0">
              <a:buNone/>
              <a:defRPr sz="1600" b="1"/>
            </a:lvl5pPr>
            <a:lvl6pPr marL="2285808" indent="0">
              <a:buNone/>
              <a:defRPr sz="1600" b="1"/>
            </a:lvl6pPr>
            <a:lvl7pPr marL="2742969" indent="0">
              <a:buNone/>
              <a:defRPr sz="1600" b="1"/>
            </a:lvl7pPr>
            <a:lvl8pPr marL="3200131" indent="0">
              <a:buNone/>
              <a:defRPr sz="1600" b="1"/>
            </a:lvl8pPr>
            <a:lvl9pPr marL="365729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81"/>
            <a:ext cx="4190702" cy="3684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5014919" y="1681166"/>
            <a:ext cx="4211340" cy="823911"/>
          </a:xfrm>
        </p:spPr>
        <p:txBody>
          <a:bodyPr anchor="b"/>
          <a:lstStyle>
            <a:lvl1pPr marL="0" indent="0">
              <a:buNone/>
              <a:defRPr sz="2400" b="1"/>
            </a:lvl1pPr>
            <a:lvl2pPr marL="457161" indent="0">
              <a:buNone/>
              <a:defRPr sz="2000" b="1"/>
            </a:lvl2pPr>
            <a:lvl3pPr marL="914323" indent="0">
              <a:buNone/>
              <a:defRPr sz="1800" b="1"/>
            </a:lvl3pPr>
            <a:lvl4pPr marL="1371484" indent="0">
              <a:buNone/>
              <a:defRPr sz="1600" b="1"/>
            </a:lvl4pPr>
            <a:lvl5pPr marL="1828646" indent="0">
              <a:buNone/>
              <a:defRPr sz="1600" b="1"/>
            </a:lvl5pPr>
            <a:lvl6pPr marL="2285808" indent="0">
              <a:buNone/>
              <a:defRPr sz="1600" b="1"/>
            </a:lvl6pPr>
            <a:lvl7pPr marL="2742969" indent="0">
              <a:buNone/>
              <a:defRPr sz="1600" b="1"/>
            </a:lvl7pPr>
            <a:lvl8pPr marL="3200131" indent="0">
              <a:buNone/>
              <a:defRPr sz="1600" b="1"/>
            </a:lvl8pPr>
            <a:lvl9pPr marL="365729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9" y="2505081"/>
            <a:ext cx="4211340" cy="3684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p>
            <a:fld id="{243F8E42-3BE9-470D-803A-B37B498BFEEB}" type="datetime1">
              <a:rPr lang="ru-RU" smtClean="0">
                <a:solidFill>
                  <a:prstClr val="black">
                    <a:tint val="75000"/>
                  </a:prstClr>
                </a:solidFill>
              </a:rPr>
              <a:pPr/>
              <a:t>07.04.2022</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302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p>
            <a:fld id="{4AC64123-DEEF-4D06-AB05-91867F489D69}" type="datetime1">
              <a:rPr lang="ru-RU" smtClean="0">
                <a:solidFill>
                  <a:prstClr val="black">
                    <a:tint val="75000"/>
                  </a:prstClr>
                </a:solidFill>
              </a:rPr>
              <a:pPr/>
              <a:t>07.04.2022</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8654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83FF6-6B55-4C90-B322-C315B53CE7E7}" type="datetime1">
              <a:rPr lang="ru-RU" smtClean="0">
                <a:solidFill>
                  <a:prstClr val="black">
                    <a:tint val="75000"/>
                  </a:prstClr>
                </a:solidFill>
              </a:rPr>
              <a:pPr/>
              <a:t>07.04.2022</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8092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1"/>
            <a:ext cx="3194943" cy="1600200"/>
          </a:xfrm>
        </p:spPr>
        <p:txBody>
          <a:bodyPr anchor="b"/>
          <a:lstStyle>
            <a:lvl1pPr>
              <a:defRPr sz="3200"/>
            </a:lvl1pPr>
          </a:lstStyle>
          <a:p>
            <a:r>
              <a:rPr lang="en-US"/>
              <a:t>Click to edit Master title style</a:t>
            </a:r>
            <a:endParaRPr lang="ru-RU"/>
          </a:p>
        </p:txBody>
      </p:sp>
      <p:sp>
        <p:nvSpPr>
          <p:cNvPr id="3" name="Content Placeholder 2"/>
          <p:cNvSpPr>
            <a:spLocks noGrp="1"/>
          </p:cNvSpPr>
          <p:nvPr>
            <p:ph idx="1"/>
          </p:nvPr>
        </p:nvSpPr>
        <p:spPr>
          <a:xfrm>
            <a:off x="4211345" y="987431"/>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682332" y="2057401"/>
            <a:ext cx="3194943" cy="3811588"/>
          </a:xfrm>
        </p:spPr>
        <p:txBody>
          <a:bodyPr/>
          <a:lstStyle>
            <a:lvl1pPr marL="0" indent="0">
              <a:buNone/>
              <a:defRPr sz="1600"/>
            </a:lvl1pPr>
            <a:lvl2pPr marL="457161" indent="0">
              <a:buNone/>
              <a:defRPr sz="1400"/>
            </a:lvl2pPr>
            <a:lvl3pPr marL="914323" indent="0">
              <a:buNone/>
              <a:defRPr sz="1200"/>
            </a:lvl3pPr>
            <a:lvl4pPr marL="1371484" indent="0">
              <a:buNone/>
              <a:defRPr sz="1000"/>
            </a:lvl4pPr>
            <a:lvl5pPr marL="1828646" indent="0">
              <a:buNone/>
              <a:defRPr sz="1000"/>
            </a:lvl5pPr>
            <a:lvl6pPr marL="2285808" indent="0">
              <a:buNone/>
              <a:defRPr sz="1000"/>
            </a:lvl6pPr>
            <a:lvl7pPr marL="2742969" indent="0">
              <a:buNone/>
              <a:defRPr sz="1000"/>
            </a:lvl7pPr>
            <a:lvl8pPr marL="3200131" indent="0">
              <a:buNone/>
              <a:defRPr sz="1000"/>
            </a:lvl8pPr>
            <a:lvl9pPr marL="365729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232F30-ABDD-40D0-9BC2-844D0CCB131E}" type="datetime1">
              <a:rPr lang="ru-RU" smtClean="0">
                <a:solidFill>
                  <a:prstClr val="black">
                    <a:tint val="75000"/>
                  </a:prstClr>
                </a:solidFill>
              </a:rPr>
              <a:pPr/>
              <a:t>07.04.2022</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1320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1"/>
            <a:ext cx="3194943" cy="1600200"/>
          </a:xfrm>
        </p:spPr>
        <p:txBody>
          <a:bodyPr anchor="b"/>
          <a:lstStyle>
            <a:lvl1pPr>
              <a:defRPr sz="3200"/>
            </a:lvl1pPr>
          </a:lstStyle>
          <a:p>
            <a:r>
              <a:rPr lang="en-US"/>
              <a:t>Click to edit Master title style</a:t>
            </a:r>
            <a:endParaRPr lang="ru-RU"/>
          </a:p>
        </p:txBody>
      </p:sp>
      <p:sp>
        <p:nvSpPr>
          <p:cNvPr id="3" name="Picture Placeholder 2"/>
          <p:cNvSpPr>
            <a:spLocks noGrp="1"/>
          </p:cNvSpPr>
          <p:nvPr>
            <p:ph type="pic" idx="1"/>
          </p:nvPr>
        </p:nvSpPr>
        <p:spPr>
          <a:xfrm>
            <a:off x="4211345" y="987431"/>
            <a:ext cx="5014913" cy="4873625"/>
          </a:xfrm>
        </p:spPr>
        <p:txBody>
          <a:bodyPr/>
          <a:lstStyle>
            <a:lvl1pPr marL="0" indent="0">
              <a:buNone/>
              <a:defRPr sz="3200"/>
            </a:lvl1pPr>
            <a:lvl2pPr marL="457161" indent="0">
              <a:buNone/>
              <a:defRPr sz="2800"/>
            </a:lvl2pPr>
            <a:lvl3pPr marL="914323" indent="0">
              <a:buNone/>
              <a:defRPr sz="2400"/>
            </a:lvl3pPr>
            <a:lvl4pPr marL="1371484" indent="0">
              <a:buNone/>
              <a:defRPr sz="2000"/>
            </a:lvl4pPr>
            <a:lvl5pPr marL="1828646" indent="0">
              <a:buNone/>
              <a:defRPr sz="2000"/>
            </a:lvl5pPr>
            <a:lvl6pPr marL="2285808" indent="0">
              <a:buNone/>
              <a:defRPr sz="2000"/>
            </a:lvl6pPr>
            <a:lvl7pPr marL="2742969" indent="0">
              <a:buNone/>
              <a:defRPr sz="2000"/>
            </a:lvl7pPr>
            <a:lvl8pPr marL="3200131" indent="0">
              <a:buNone/>
              <a:defRPr sz="2000"/>
            </a:lvl8pPr>
            <a:lvl9pPr marL="3657292" indent="0">
              <a:buNone/>
              <a:defRPr sz="2000"/>
            </a:lvl9pPr>
          </a:lstStyle>
          <a:p>
            <a:endParaRPr lang="ru-RU"/>
          </a:p>
        </p:txBody>
      </p:sp>
      <p:sp>
        <p:nvSpPr>
          <p:cNvPr id="4" name="Text Placeholder 3"/>
          <p:cNvSpPr>
            <a:spLocks noGrp="1"/>
          </p:cNvSpPr>
          <p:nvPr>
            <p:ph type="body" sz="half" idx="2"/>
          </p:nvPr>
        </p:nvSpPr>
        <p:spPr>
          <a:xfrm>
            <a:off x="682332" y="2057401"/>
            <a:ext cx="3194943" cy="3811588"/>
          </a:xfrm>
        </p:spPr>
        <p:txBody>
          <a:bodyPr/>
          <a:lstStyle>
            <a:lvl1pPr marL="0" indent="0">
              <a:buNone/>
              <a:defRPr sz="1600"/>
            </a:lvl1pPr>
            <a:lvl2pPr marL="457161" indent="0">
              <a:buNone/>
              <a:defRPr sz="1400"/>
            </a:lvl2pPr>
            <a:lvl3pPr marL="914323" indent="0">
              <a:buNone/>
              <a:defRPr sz="1200"/>
            </a:lvl3pPr>
            <a:lvl4pPr marL="1371484" indent="0">
              <a:buNone/>
              <a:defRPr sz="1000"/>
            </a:lvl4pPr>
            <a:lvl5pPr marL="1828646" indent="0">
              <a:buNone/>
              <a:defRPr sz="1000"/>
            </a:lvl5pPr>
            <a:lvl6pPr marL="2285808" indent="0">
              <a:buNone/>
              <a:defRPr sz="1000"/>
            </a:lvl6pPr>
            <a:lvl7pPr marL="2742969" indent="0">
              <a:buNone/>
              <a:defRPr sz="1000"/>
            </a:lvl7pPr>
            <a:lvl8pPr marL="3200131" indent="0">
              <a:buNone/>
              <a:defRPr sz="1000"/>
            </a:lvl8pPr>
            <a:lvl9pPr marL="365729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ACFFDA-B036-4272-9F05-3FBA79289F1F}" type="datetime1">
              <a:rPr lang="ru-RU" smtClean="0">
                <a:solidFill>
                  <a:prstClr val="black">
                    <a:tint val="75000"/>
                  </a:prstClr>
                </a:solidFill>
              </a:rPr>
              <a:pPr/>
              <a:t>07.04.2022</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6409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1" y="365130"/>
            <a:ext cx="8543925" cy="1325562"/>
          </a:xfrm>
          <a:prstGeom prst="rect">
            <a:avLst/>
          </a:prstGeom>
        </p:spPr>
        <p:txBody>
          <a:bodyPr vert="horz" lIns="91432" tIns="45716" rIns="91432" bIns="45716" rtlCol="0" anchor="ctr">
            <a:normAutofit/>
          </a:bodyPr>
          <a:lstStyle/>
          <a:p>
            <a:r>
              <a:rPr lang="en-US"/>
              <a:t>Click to edit Master title style</a:t>
            </a:r>
            <a:endParaRPr lang="ru-RU"/>
          </a:p>
        </p:txBody>
      </p:sp>
      <p:sp>
        <p:nvSpPr>
          <p:cNvPr id="3" name="Text Placeholder 2"/>
          <p:cNvSpPr>
            <a:spLocks noGrp="1"/>
          </p:cNvSpPr>
          <p:nvPr>
            <p:ph type="body" idx="1"/>
          </p:nvPr>
        </p:nvSpPr>
        <p:spPr>
          <a:xfrm>
            <a:off x="681041" y="1825628"/>
            <a:ext cx="8543925" cy="4351339"/>
          </a:xfrm>
          <a:prstGeom prst="rect">
            <a:avLst/>
          </a:prstGeom>
        </p:spPr>
        <p:txBody>
          <a:bodyPr vert="horz" lIns="91432" tIns="45716" rIns="91432" bIns="457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2"/>
          </p:nvPr>
        </p:nvSpPr>
        <p:spPr>
          <a:xfrm>
            <a:off x="681038" y="6356360"/>
            <a:ext cx="2228850" cy="365125"/>
          </a:xfrm>
          <a:prstGeom prst="rect">
            <a:avLst/>
          </a:prstGeom>
        </p:spPr>
        <p:txBody>
          <a:bodyPr vert="horz" lIns="91432" tIns="45716" rIns="91432" bIns="45716" rtlCol="0" anchor="ctr"/>
          <a:lstStyle>
            <a:lvl1pPr algn="l">
              <a:defRPr sz="1200">
                <a:solidFill>
                  <a:schemeClr val="tx1">
                    <a:tint val="75000"/>
                  </a:schemeClr>
                </a:solidFill>
              </a:defRPr>
            </a:lvl1pPr>
          </a:lstStyle>
          <a:p>
            <a:fld id="{F3F9B457-F4BE-4FF1-8293-B06E2D78D531}" type="datetime1">
              <a:rPr lang="ru-RU" smtClean="0">
                <a:solidFill>
                  <a:prstClr val="black">
                    <a:tint val="75000"/>
                  </a:prstClr>
                </a:solidFill>
              </a:rPr>
              <a:pPr/>
              <a:t>07.04.2022</a:t>
            </a:fld>
            <a:endParaRPr lang="ru-RU">
              <a:solidFill>
                <a:prstClr val="black">
                  <a:tint val="75000"/>
                </a:prstClr>
              </a:solidFill>
            </a:endParaRPr>
          </a:p>
        </p:txBody>
      </p:sp>
      <p:sp>
        <p:nvSpPr>
          <p:cNvPr id="5" name="Footer Placeholder 4"/>
          <p:cNvSpPr>
            <a:spLocks noGrp="1"/>
          </p:cNvSpPr>
          <p:nvPr>
            <p:ph type="ftr" sz="quarter" idx="3"/>
          </p:nvPr>
        </p:nvSpPr>
        <p:spPr>
          <a:xfrm>
            <a:off x="3281369" y="6356360"/>
            <a:ext cx="3343275"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6996113" y="6356360"/>
            <a:ext cx="2228850" cy="365125"/>
          </a:xfrm>
          <a:prstGeom prst="rect">
            <a:avLst/>
          </a:prstGeom>
        </p:spPr>
        <p:txBody>
          <a:bodyPr vert="horz" lIns="91432" tIns="45716" rIns="91432" bIns="45716" rtlCol="0" anchor="ctr"/>
          <a:lstStyle>
            <a:lvl1pPr algn="r">
              <a:defRPr sz="1200">
                <a:solidFill>
                  <a:schemeClr val="tx1">
                    <a:tint val="75000"/>
                  </a:schemeClr>
                </a:solidFill>
              </a:defRPr>
            </a:lvl1pPr>
          </a:lstStyle>
          <a:p>
            <a:fld id="{6530CDF8-A18F-4A9A-B357-39450E821D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45452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1" indent="-228581" algn="l" defTabSz="9143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42" indent="-228581" algn="l" defTabSz="9143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04" indent="-228581" algn="l" defTabSz="9143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65"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27"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89"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50"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12"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73" indent="-228581" algn="l" defTabSz="9143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323" rtl="0" eaLnBrk="1" latinLnBrk="0" hangingPunct="1">
        <a:defRPr sz="1800" kern="1200">
          <a:solidFill>
            <a:schemeClr val="tx1"/>
          </a:solidFill>
          <a:latin typeface="+mn-lt"/>
          <a:ea typeface="+mn-ea"/>
          <a:cs typeface="+mn-cs"/>
        </a:defRPr>
      </a:lvl1pPr>
      <a:lvl2pPr marL="457161" algn="l" defTabSz="914323" rtl="0" eaLnBrk="1" latinLnBrk="0" hangingPunct="1">
        <a:defRPr sz="1800" kern="1200">
          <a:solidFill>
            <a:schemeClr val="tx1"/>
          </a:solidFill>
          <a:latin typeface="+mn-lt"/>
          <a:ea typeface="+mn-ea"/>
          <a:cs typeface="+mn-cs"/>
        </a:defRPr>
      </a:lvl2pPr>
      <a:lvl3pPr marL="914323" algn="l" defTabSz="914323" rtl="0" eaLnBrk="1" latinLnBrk="0" hangingPunct="1">
        <a:defRPr sz="1800" kern="1200">
          <a:solidFill>
            <a:schemeClr val="tx1"/>
          </a:solidFill>
          <a:latin typeface="+mn-lt"/>
          <a:ea typeface="+mn-ea"/>
          <a:cs typeface="+mn-cs"/>
        </a:defRPr>
      </a:lvl3pPr>
      <a:lvl4pPr marL="1371484" algn="l" defTabSz="914323" rtl="0" eaLnBrk="1" latinLnBrk="0" hangingPunct="1">
        <a:defRPr sz="1800" kern="1200">
          <a:solidFill>
            <a:schemeClr val="tx1"/>
          </a:solidFill>
          <a:latin typeface="+mn-lt"/>
          <a:ea typeface="+mn-ea"/>
          <a:cs typeface="+mn-cs"/>
        </a:defRPr>
      </a:lvl4pPr>
      <a:lvl5pPr marL="1828646" algn="l" defTabSz="914323" rtl="0" eaLnBrk="1" latinLnBrk="0" hangingPunct="1">
        <a:defRPr sz="1800" kern="1200">
          <a:solidFill>
            <a:schemeClr val="tx1"/>
          </a:solidFill>
          <a:latin typeface="+mn-lt"/>
          <a:ea typeface="+mn-ea"/>
          <a:cs typeface="+mn-cs"/>
        </a:defRPr>
      </a:lvl5pPr>
      <a:lvl6pPr marL="2285808" algn="l" defTabSz="914323" rtl="0" eaLnBrk="1" latinLnBrk="0" hangingPunct="1">
        <a:defRPr sz="1800" kern="1200">
          <a:solidFill>
            <a:schemeClr val="tx1"/>
          </a:solidFill>
          <a:latin typeface="+mn-lt"/>
          <a:ea typeface="+mn-ea"/>
          <a:cs typeface="+mn-cs"/>
        </a:defRPr>
      </a:lvl6pPr>
      <a:lvl7pPr marL="2742969" algn="l" defTabSz="914323" rtl="0" eaLnBrk="1" latinLnBrk="0" hangingPunct="1">
        <a:defRPr sz="1800" kern="1200">
          <a:solidFill>
            <a:schemeClr val="tx1"/>
          </a:solidFill>
          <a:latin typeface="+mn-lt"/>
          <a:ea typeface="+mn-ea"/>
          <a:cs typeface="+mn-cs"/>
        </a:defRPr>
      </a:lvl7pPr>
      <a:lvl8pPr marL="3200131" algn="l" defTabSz="914323" rtl="0" eaLnBrk="1" latinLnBrk="0" hangingPunct="1">
        <a:defRPr sz="1800" kern="1200">
          <a:solidFill>
            <a:schemeClr val="tx1"/>
          </a:solidFill>
          <a:latin typeface="+mn-lt"/>
          <a:ea typeface="+mn-ea"/>
          <a:cs typeface="+mn-cs"/>
        </a:defRPr>
      </a:lvl8pPr>
      <a:lvl9pPr marL="3657292" algn="l" defTabSz="9143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chart" Target="../charts/chart16.xml"/><Relationship Id="rId5" Type="http://schemas.openxmlformats.org/officeDocument/2006/relationships/chart" Target="../charts/chart1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2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chart" Target="../charts/char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chart" Target="../charts/chart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9906000" cy="6858000"/>
          </a:xfrm>
          <a:prstGeom prst="rect">
            <a:avLst/>
          </a:prstGeom>
        </p:spPr>
      </p:pic>
      <p:sp>
        <p:nvSpPr>
          <p:cNvPr id="3074" name="Rectangle 2"/>
          <p:cNvSpPr>
            <a:spLocks noGrp="1" noChangeArrowheads="1"/>
          </p:cNvSpPr>
          <p:nvPr>
            <p:ph type="ctrTitle"/>
          </p:nvPr>
        </p:nvSpPr>
        <p:spPr>
          <a:xfrm>
            <a:off x="128464" y="1142990"/>
            <a:ext cx="9777535" cy="5500727"/>
          </a:xfrm>
        </p:spPr>
        <p:txBody>
          <a:bodyPr anchor="ctr">
            <a:noAutofit/>
          </a:bodyPr>
          <a:lstStyle/>
          <a:p>
            <a:r>
              <a:rPr lang="ru-RU" altLang="ru-RU" sz="3200" b="1" dirty="0" smtClean="0">
                <a:effectLst>
                  <a:outerShdw blurRad="38100" dist="38100" dir="2700000" algn="tl">
                    <a:srgbClr val="000000">
                      <a:alpha val="43137"/>
                    </a:srgbClr>
                  </a:outerShdw>
                </a:effectLst>
                <a:latin typeface="Circe Extra Bold"/>
              </a:rPr>
              <a:t/>
            </a:r>
            <a:br>
              <a:rPr lang="ru-RU" altLang="ru-RU" sz="3200" b="1" dirty="0" smtClean="0">
                <a:effectLst>
                  <a:outerShdw blurRad="38100" dist="38100" dir="2700000" algn="tl">
                    <a:srgbClr val="000000">
                      <a:alpha val="43137"/>
                    </a:srgbClr>
                  </a:outerShdw>
                </a:effectLst>
                <a:latin typeface="Circe Extra Bold"/>
              </a:rPr>
            </a:br>
            <a:r>
              <a:rPr lang="ru-RU" altLang="ru-RU" sz="3200" b="1" dirty="0" smtClean="0">
                <a:effectLst>
                  <a:outerShdw blurRad="38100" dist="38100" dir="2700000" algn="tl">
                    <a:srgbClr val="000000">
                      <a:alpha val="43137"/>
                    </a:srgbClr>
                  </a:outerShdw>
                </a:effectLst>
                <a:latin typeface="Circe Extra Bold"/>
              </a:rPr>
              <a:t/>
            </a:r>
            <a:br>
              <a:rPr lang="ru-RU" altLang="ru-RU" sz="3200" b="1" dirty="0" smtClean="0">
                <a:effectLst>
                  <a:outerShdw blurRad="38100" dist="38100" dir="2700000" algn="tl">
                    <a:srgbClr val="000000">
                      <a:alpha val="43137"/>
                    </a:srgbClr>
                  </a:outerShdw>
                </a:effectLst>
                <a:latin typeface="Circe Extra Bold"/>
              </a:rPr>
            </a:br>
            <a:r>
              <a:rPr lang="ru-RU" altLang="ru-RU" sz="3200" b="1" dirty="0" smtClean="0">
                <a:effectLst>
                  <a:outerShdw blurRad="38100" dist="38100" dir="2700000" algn="tl">
                    <a:srgbClr val="000000">
                      <a:alpha val="43137"/>
                    </a:srgbClr>
                  </a:outerShdw>
                </a:effectLst>
                <a:latin typeface="Circe Extra Bold"/>
              </a:rPr>
              <a:t/>
            </a:r>
            <a:br>
              <a:rPr lang="ru-RU" altLang="ru-RU" sz="3200" b="1" dirty="0" smtClean="0">
                <a:effectLst>
                  <a:outerShdw blurRad="38100" dist="38100" dir="2700000" algn="tl">
                    <a:srgbClr val="000000">
                      <a:alpha val="43137"/>
                    </a:srgbClr>
                  </a:outerShdw>
                </a:effectLst>
                <a:latin typeface="Circe Extra Bold"/>
              </a:rPr>
            </a:br>
            <a:r>
              <a:rPr lang="ru-RU" altLang="ru-RU" sz="3200" b="1" dirty="0" smtClean="0">
                <a:effectLst>
                  <a:outerShdw blurRad="38100" dist="38100" dir="2700000" algn="tl">
                    <a:srgbClr val="000000">
                      <a:alpha val="43137"/>
                    </a:srgbClr>
                  </a:outerShdw>
                </a:effectLst>
                <a:latin typeface="Circe Extra Bold"/>
              </a:rPr>
              <a:t/>
            </a:r>
            <a:br>
              <a:rPr lang="ru-RU" altLang="ru-RU" sz="3200" b="1" dirty="0" smtClean="0">
                <a:effectLst>
                  <a:outerShdw blurRad="38100" dist="38100" dir="2700000" algn="tl">
                    <a:srgbClr val="000000">
                      <a:alpha val="43137"/>
                    </a:srgbClr>
                  </a:outerShdw>
                </a:effectLst>
                <a:latin typeface="Circe Extra Bold"/>
              </a:rPr>
            </a:br>
            <a:r>
              <a:rPr lang="ru-RU" sz="3200" dirty="0" smtClean="0">
                <a:latin typeface="Times New Roman" panose="02020603050405020304" pitchFamily="18" charset="0"/>
                <a:cs typeface="Times New Roman" panose="02020603050405020304" pitchFamily="18" charset="0"/>
              </a:rPr>
              <a:t>ДОКЛАД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УПОЛНОМОЧЕННОГО ПО ЗАЩИТЕ ПРАВ ПРЕДПРИНИМАТЕЛЕЙ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В КОСТРОМСКОЙ ОБЛАСТИ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ЗА 2021 ГОД</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br>
              <a:rPr lang="ru-RU" sz="32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г. Кострома, 2022 </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2000" b="1" dirty="0" smtClean="0">
                <a:effectLst>
                  <a:outerShdw blurRad="38100" dist="25400" dir="5400000" algn="tl" rotWithShape="0">
                    <a:srgbClr val="000000">
                      <a:alpha val="43000"/>
                    </a:srgbClr>
                  </a:outerShdw>
                </a:effectLst>
                <a:latin typeface="Times New Roman" pitchFamily="18" charset="0"/>
                <a:cs typeface="Times New Roman" pitchFamily="18" charset="0"/>
              </a:rPr>
              <a:t/>
            </a:r>
            <a:br>
              <a:rPr lang="ru-RU" sz="2000" b="1" dirty="0" smtClean="0">
                <a:effectLst>
                  <a:outerShdw blurRad="38100" dist="25400" dir="5400000" algn="tl" rotWithShape="0">
                    <a:srgbClr val="000000">
                      <a:alpha val="43000"/>
                    </a:srgbClr>
                  </a:outerShdw>
                </a:effectLst>
                <a:latin typeface="Times New Roman" pitchFamily="18" charset="0"/>
                <a:cs typeface="Times New Roman" pitchFamily="18" charset="0"/>
              </a:rPr>
            </a:br>
            <a:endParaRPr lang="ru-RU" altLang="ru-RU" sz="2400" b="1" dirty="0">
              <a:effectLst>
                <a:outerShdw blurRad="38100" dist="38100" dir="2700000" algn="tl">
                  <a:srgbClr val="000000">
                    <a:alpha val="43137"/>
                  </a:srgbClr>
                </a:outerShdw>
              </a:effectLst>
              <a:latin typeface="Circe Extra Bold"/>
            </a:endParaRPr>
          </a:p>
        </p:txBody>
      </p:sp>
      <p:sp>
        <p:nvSpPr>
          <p:cNvPr id="10" name="Rectangle 5"/>
          <p:cNvSpPr/>
          <p:nvPr/>
        </p:nvSpPr>
        <p:spPr>
          <a:xfrm>
            <a:off x="1332774" y="546028"/>
            <a:ext cx="8435637" cy="82010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r>
              <a:rPr lang="ru-RU" sz="2000" b="1" dirty="0" smtClean="0">
                <a:solidFill>
                  <a:prstClr val="white"/>
                </a:solidFill>
                <a:latin typeface="+mj-lt"/>
                <a:cs typeface="Arial" panose="020B0604020202020204" pitchFamily="34" charset="0"/>
              </a:rPr>
              <a:t>УПОЛНОМОЧЕННЫЙ ПО ЗАЩИТЕ ПРАВ ПРЕДПРИНИМАТЕЛЕЙ </a:t>
            </a:r>
          </a:p>
          <a:p>
            <a:pPr algn="ctr"/>
            <a:r>
              <a:rPr lang="ru-RU" sz="2000" b="1" dirty="0" smtClean="0">
                <a:solidFill>
                  <a:prstClr val="white"/>
                </a:solidFill>
                <a:latin typeface="+mj-lt"/>
                <a:cs typeface="Arial" panose="020B0604020202020204" pitchFamily="34" charset="0"/>
              </a:rPr>
              <a:t>В КОСТРОМСКОЙ ОБЛАСТИ</a:t>
            </a:r>
            <a:endParaRPr lang="ru-RU" sz="2000" b="1" dirty="0">
              <a:solidFill>
                <a:prstClr val="white"/>
              </a:solidFill>
              <a:latin typeface="+mj-lt"/>
              <a:cs typeface="Arial" panose="020B0604020202020204" pitchFamily="34" charset="0"/>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75802" y="459118"/>
            <a:ext cx="936103" cy="993927"/>
          </a:xfrm>
          <a:prstGeom prst="rect">
            <a:avLst/>
          </a:prstGeom>
        </p:spPr>
      </p:pic>
    </p:spTree>
    <p:extLst>
      <p:ext uri="{BB962C8B-B14F-4D97-AF65-F5344CB8AC3E}">
        <p14:creationId xmlns:p14="http://schemas.microsoft.com/office/powerpoint/2010/main" val="2584190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a:effectLst/>
        </p:spPr>
      </p:pic>
      <p:sp>
        <p:nvSpPr>
          <p:cNvPr id="24578" name="Rectangle 2"/>
          <p:cNvSpPr>
            <a:spLocks noGrp="1" noChangeArrowheads="1"/>
          </p:cNvSpPr>
          <p:nvPr>
            <p:ph type="title"/>
          </p:nvPr>
        </p:nvSpPr>
        <p:spPr>
          <a:xfrm>
            <a:off x="632520" y="548680"/>
            <a:ext cx="8640960" cy="414854"/>
          </a:xfrm>
          <a:solidFill>
            <a:schemeClr val="accent5">
              <a:lumMod val="75000"/>
            </a:schemeClr>
          </a:solidFill>
        </p:spPr>
        <p:txBody>
          <a:bodyPr>
            <a:normAutofit/>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96579" y="4474075"/>
            <a:ext cx="8664012" cy="1846651"/>
          </a:xfrm>
          <a:prstGeom prst="rect">
            <a:avLst/>
          </a:prstGeom>
        </p:spPr>
        <p:txBody>
          <a:bodyPr wrap="square" lIns="91432" tIns="45716" rIns="91432" bIns="45716">
            <a:spAutoFit/>
          </a:bodyPr>
          <a:lstStyle/>
          <a:p>
            <a:pPr algn="just"/>
            <a:r>
              <a:rPr lang="ru-RU"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Основной, вновь сформированной в 2021 году трудностью для функционирования компаний региона стал рост закупочных цен, 82% респондентов указали на данный фактор (по России – 68%). </a:t>
            </a:r>
          </a:p>
          <a:p>
            <a:pPr algn="just"/>
            <a:r>
              <a:rPr lang="ru-RU" sz="1600" dirty="0">
                <a:latin typeface="Times New Roman" pitchFamily="18" charset="0"/>
                <a:cs typeface="Times New Roman" pitchFamily="18" charset="0"/>
              </a:rPr>
              <a:t>	Второй по значимости трудностью предприниматели назвали нестабильность вводимых ограничений – 59% опрошенных (по России – 58%).</a:t>
            </a:r>
          </a:p>
          <a:p>
            <a:pPr algn="just"/>
            <a:r>
              <a:rPr lang="ru-RU" sz="1600" dirty="0">
                <a:latin typeface="Times New Roman" pitchFamily="18" charset="0"/>
                <a:cs typeface="Times New Roman" pitchFamily="18" charset="0"/>
              </a:rPr>
              <a:t>	Третьим фактором предприниматели обозначили не восстановившийся потребительский спрос на товары и услуги – 51% опрошенных (по России – 55,5%).</a:t>
            </a:r>
            <a:endParaRPr lang="ru-RU" sz="16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10</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417588562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Диаграмма 9"/>
          <p:cNvGraphicFramePr>
            <a:graphicFrameLocks noChangeAspect="1"/>
          </p:cNvGraphicFramePr>
          <p:nvPr>
            <p:extLst>
              <p:ext uri="{D42A27DB-BD31-4B8C-83A1-F6EECF244321}">
                <p14:modId xmlns:p14="http://schemas.microsoft.com/office/powerpoint/2010/main" val="366667447"/>
              </p:ext>
            </p:extLst>
          </p:nvPr>
        </p:nvGraphicFramePr>
        <p:xfrm>
          <a:off x="309536" y="1051313"/>
          <a:ext cx="9273473" cy="3817847"/>
        </p:xfrm>
        <a:graphic>
          <a:graphicData uri="http://schemas.openxmlformats.org/drawingml/2006/chart">
            <c:chart xmlns:c="http://schemas.openxmlformats.org/drawingml/2006/chart" xmlns:r="http://schemas.openxmlformats.org/officeDocument/2006/relationships" r:id="rId6"/>
          </a:graphicData>
        </a:graphic>
      </p:graphicFrame>
      <p:sp>
        <p:nvSpPr>
          <p:cNvPr id="4" name="TextBox 3"/>
          <p:cNvSpPr txBox="1"/>
          <p:nvPr/>
        </p:nvSpPr>
        <p:spPr>
          <a:xfrm>
            <a:off x="749544" y="6320272"/>
            <a:ext cx="7272808" cy="338554"/>
          </a:xfrm>
          <a:prstGeom prst="rect">
            <a:avLst/>
          </a:prstGeom>
          <a:noFill/>
        </p:spPr>
        <p:txBody>
          <a:bodyPr wrap="square" rtlCol="0">
            <a:spAutoFit/>
          </a:bodyPr>
          <a:lstStyle/>
          <a:p>
            <a:pPr lvl="0" algn="ctr"/>
            <a:r>
              <a:rPr lang="ru-RU" sz="1600" dirty="0">
                <a:solidFill>
                  <a:srgbClr val="5B9BD5">
                    <a:lumMod val="50000"/>
                  </a:srgbClr>
                </a:solidFill>
                <a:cs typeface="Arial" panose="020B0604020202020204" pitchFamily="34" charset="0"/>
              </a:rPr>
              <a:t>Уполномоченный по защите прав предпринимателей в Костромской области</a:t>
            </a:r>
            <a:endParaRPr lang="ru-RU" sz="1200" dirty="0">
              <a:solidFill>
                <a:prstClr val="black">
                  <a:tint val="75000"/>
                </a:prstClr>
              </a:solidFill>
            </a:endParaRPr>
          </a:p>
        </p:txBody>
      </p:sp>
    </p:spTree>
    <p:extLst>
      <p:ext uri="{BB962C8B-B14F-4D97-AF65-F5344CB8AC3E}">
        <p14:creationId xmlns:p14="http://schemas.microsoft.com/office/powerpoint/2010/main" val="2575930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25951" y="586367"/>
            <a:ext cx="8640960" cy="394361"/>
          </a:xfrm>
          <a:solidFill>
            <a:schemeClr val="accent5">
              <a:lumMod val="75000"/>
            </a:schemeClr>
          </a:solidFill>
        </p:spPr>
        <p:txBody>
          <a:bodyPr vert="horz" lIns="91432" tIns="45716" rIns="91432" bIns="45716" rtlCol="0" anchor="ctr">
            <a:normAutofit/>
          </a:bodyPr>
          <a:lstStyle/>
          <a:p>
            <a:pPr algn="ct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94068" y="4348578"/>
            <a:ext cx="8664012" cy="2231372"/>
          </a:xfrm>
          <a:prstGeom prst="rect">
            <a:avLst/>
          </a:prstGeom>
        </p:spPr>
        <p:txBody>
          <a:bodyPr wrap="square" lIns="91432" tIns="45716" rIns="91432" bIns="45716">
            <a:spAutoFit/>
          </a:bodyPr>
          <a:lstStyle/>
          <a:p>
            <a:pPr algn="just">
              <a:spcAft>
                <a:spcPts val="600"/>
              </a:spcAft>
            </a:pPr>
            <a:r>
              <a:rPr lang="ru-RU"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Проведенный опрос показал, что из возможных мер по сохранению бизнеса костромские предприниматели считают наиболее действенными:</a:t>
            </a:r>
          </a:p>
          <a:p>
            <a:pPr marL="342900" indent="-342900" algn="just">
              <a:spcAft>
                <a:spcPts val="600"/>
              </a:spcAft>
              <a:buAutoNum type="arabicPeriod"/>
            </a:pPr>
            <a:r>
              <a:rPr lang="ru-RU" sz="1600" dirty="0">
                <a:latin typeface="Times New Roman" pitchFamily="18" charset="0"/>
                <a:cs typeface="Times New Roman" pitchFamily="18" charset="0"/>
              </a:rPr>
              <a:t>Взятие кредита – 28% опрошенных (по России – 24,7%).</a:t>
            </a:r>
          </a:p>
          <a:p>
            <a:pPr marL="342900" indent="-342900" algn="just">
              <a:spcAft>
                <a:spcPts val="600"/>
              </a:spcAft>
              <a:buAutoNum type="arabicPeriod"/>
            </a:pPr>
            <a:r>
              <a:rPr lang="ru-RU" sz="1600" dirty="0">
                <a:latin typeface="Times New Roman" pitchFamily="18" charset="0"/>
                <a:cs typeface="Times New Roman" pitchFamily="18" charset="0"/>
              </a:rPr>
              <a:t>Продажа части имущества для сохранения бизнеса – 28% опрошенных (по России – 21,7%).</a:t>
            </a:r>
          </a:p>
          <a:p>
            <a:pPr marL="342900" indent="-342900" algn="just">
              <a:spcAft>
                <a:spcPts val="600"/>
              </a:spcAft>
              <a:buFontTx/>
              <a:buAutoNum type="arabicPeriod"/>
            </a:pPr>
            <a:r>
              <a:rPr lang="ru-RU" sz="1600" dirty="0">
                <a:latin typeface="Times New Roman" pitchFamily="18" charset="0"/>
                <a:cs typeface="Times New Roman" pitchFamily="18" charset="0"/>
              </a:rPr>
              <a:t>Увольнение сотрудников – 25% опрошенных (по России – 35,2%).</a:t>
            </a:r>
          </a:p>
          <a:p>
            <a:pPr marL="342900" indent="-342900" algn="just">
              <a:spcAft>
                <a:spcPts val="600"/>
              </a:spcAft>
              <a:buAutoNum type="arabicPeriod"/>
            </a:pPr>
            <a:r>
              <a:rPr lang="ru-RU" sz="1600" dirty="0">
                <a:latin typeface="Times New Roman" pitchFamily="18" charset="0"/>
                <a:cs typeface="Times New Roman" pitchFamily="18" charset="0"/>
              </a:rPr>
              <a:t>Переход в онлайн продажи – 21% опрошенных (по России – 22,7%).</a:t>
            </a:r>
          </a:p>
          <a:p>
            <a:pPr marL="342900" indent="-342900" algn="just">
              <a:spcAft>
                <a:spcPts val="600"/>
              </a:spcAft>
              <a:buAutoNum type="arabicPeriod"/>
            </a:pPr>
            <a:endParaRPr lang="ru-RU" sz="16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11</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417588562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Диаграмма 11"/>
          <p:cNvGraphicFramePr>
            <a:graphicFrameLocks noChangeAspect="1"/>
          </p:cNvGraphicFramePr>
          <p:nvPr>
            <p:extLst>
              <p:ext uri="{D42A27DB-BD31-4B8C-83A1-F6EECF244321}">
                <p14:modId xmlns:p14="http://schemas.microsoft.com/office/powerpoint/2010/main" val="837283395"/>
              </p:ext>
            </p:extLst>
          </p:nvPr>
        </p:nvGraphicFramePr>
        <p:xfrm>
          <a:off x="488505" y="1135856"/>
          <a:ext cx="8969576" cy="3212722"/>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995837" y="6320272"/>
            <a:ext cx="6984776" cy="338554"/>
          </a:xfrm>
          <a:prstGeom prst="rect">
            <a:avLst/>
          </a:prstGeom>
          <a:noFill/>
        </p:spPr>
        <p:txBody>
          <a:bodyPr wrap="square" rtlCol="0">
            <a:spAutoFit/>
          </a:bodyPr>
          <a:lstStyle/>
          <a:p>
            <a:pPr lvl="0" algn="ctr"/>
            <a:r>
              <a:rPr lang="ru-RU" sz="1600" dirty="0">
                <a:solidFill>
                  <a:srgbClr val="5B9BD5">
                    <a:lumMod val="50000"/>
                  </a:srgbClr>
                </a:solidFill>
                <a:cs typeface="Arial" panose="020B0604020202020204" pitchFamily="34" charset="0"/>
              </a:rPr>
              <a:t>Уполномоченный по защите прав предпринимателей в Костромской области</a:t>
            </a:r>
            <a:endParaRPr lang="ru-RU" sz="1200" dirty="0">
              <a:solidFill>
                <a:prstClr val="black">
                  <a:tint val="75000"/>
                </a:prstClr>
              </a:solidFill>
            </a:endParaRPr>
          </a:p>
        </p:txBody>
      </p:sp>
    </p:spTree>
    <p:extLst>
      <p:ext uri="{BB962C8B-B14F-4D97-AF65-F5344CB8AC3E}">
        <p14:creationId xmlns:p14="http://schemas.microsoft.com/office/powerpoint/2010/main" val="3428528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a:effectLst/>
        </p:spPr>
      </p:pic>
      <p:sp>
        <p:nvSpPr>
          <p:cNvPr id="24578" name="Rectangle 2"/>
          <p:cNvSpPr>
            <a:spLocks noGrp="1" noChangeArrowheads="1"/>
          </p:cNvSpPr>
          <p:nvPr>
            <p:ph type="title"/>
          </p:nvPr>
        </p:nvSpPr>
        <p:spPr>
          <a:xfrm>
            <a:off x="757903" y="571746"/>
            <a:ext cx="8515577" cy="408982"/>
          </a:xfrm>
          <a:solidFill>
            <a:schemeClr val="accent5">
              <a:lumMod val="75000"/>
            </a:schemeClr>
          </a:solidFill>
        </p:spPr>
        <p:txBody>
          <a:bodyPr>
            <a:normAutofit/>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80351" y="4210089"/>
            <a:ext cx="8664012" cy="2092873"/>
          </a:xfrm>
          <a:prstGeom prst="rect">
            <a:avLst/>
          </a:prstGeom>
        </p:spPr>
        <p:txBody>
          <a:bodyPr wrap="square" lIns="91432" tIns="45716" rIns="91432" bIns="45716">
            <a:spAutoFit/>
          </a:bodyPr>
          <a:lstStyle/>
          <a:p>
            <a:pPr algn="just"/>
            <a:r>
              <a:rPr lang="ru-RU"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Немаловажен мониторинг использования мер поддержки бизнеса в 2021 году. Наиболее значимыми мерами поддержки предприниматели региона назвали:</a:t>
            </a:r>
          </a:p>
          <a:p>
            <a:pPr marL="285750" indent="-285750" algn="just">
              <a:buFontTx/>
              <a:buChar char="-"/>
            </a:pPr>
            <a:r>
              <a:rPr lang="ru-RU" sz="1600" dirty="0" smtClean="0">
                <a:latin typeface="Times New Roman" pitchFamily="18" charset="0"/>
                <a:cs typeface="Times New Roman" pitchFamily="18" charset="0"/>
              </a:rPr>
              <a:t>субсидии в размере МРОТ – 25% (по России – 41,8%);</a:t>
            </a:r>
          </a:p>
          <a:p>
            <a:pPr marL="285750" indent="-285750" algn="just">
              <a:buFontTx/>
              <a:buChar char="-"/>
            </a:pPr>
            <a:r>
              <a:rPr lang="ru-RU" sz="1600" dirty="0" smtClean="0">
                <a:latin typeface="Times New Roman" pitchFamily="18" charset="0"/>
                <a:cs typeface="Times New Roman" pitchFamily="18" charset="0"/>
              </a:rPr>
              <a:t>снижение налоговых ставок по УСН – 25% </a:t>
            </a:r>
            <a:r>
              <a:rPr lang="ru-RU" sz="1600" dirty="0">
                <a:latin typeface="Times New Roman" pitchFamily="18" charset="0"/>
                <a:cs typeface="Times New Roman" pitchFamily="18" charset="0"/>
              </a:rPr>
              <a:t>(по России – </a:t>
            </a:r>
            <a:r>
              <a:rPr lang="ru-RU" sz="1600" dirty="0" smtClean="0">
                <a:latin typeface="Times New Roman" pitchFamily="18" charset="0"/>
                <a:cs typeface="Times New Roman" pitchFamily="18" charset="0"/>
              </a:rPr>
              <a:t>26,9%);</a:t>
            </a:r>
          </a:p>
          <a:p>
            <a:pPr marL="285750" indent="-285750" algn="just">
              <a:buFontTx/>
              <a:buChar char="-"/>
            </a:pPr>
            <a:r>
              <a:rPr lang="ru-RU" sz="1600" dirty="0" smtClean="0">
                <a:latin typeface="Times New Roman" pitchFamily="18" charset="0"/>
                <a:cs typeface="Times New Roman" pitchFamily="18" charset="0"/>
              </a:rPr>
              <a:t>кредит ФОТ 3.0 – 20 % </a:t>
            </a:r>
            <a:r>
              <a:rPr lang="ru-RU" sz="1600" dirty="0">
                <a:latin typeface="Times New Roman" pitchFamily="18" charset="0"/>
                <a:cs typeface="Times New Roman" pitchFamily="18" charset="0"/>
              </a:rPr>
              <a:t>(по России </a:t>
            </a:r>
            <a:r>
              <a:rPr lang="ru-RU" sz="1600" dirty="0" smtClean="0">
                <a:latin typeface="Times New Roman" pitchFamily="18" charset="0"/>
                <a:cs typeface="Times New Roman" pitchFamily="18" charset="0"/>
              </a:rPr>
              <a:t>– 24%);</a:t>
            </a:r>
          </a:p>
          <a:p>
            <a:pPr algn="just"/>
            <a:r>
              <a:rPr lang="ru-RU" sz="1600" dirty="0" smtClean="0">
                <a:latin typeface="Times New Roman" pitchFamily="18" charset="0"/>
                <a:cs typeface="Times New Roman" pitchFamily="18" charset="0"/>
              </a:rPr>
              <a:t>	Анализ показывает достаточную диверсификацию используемых компаниями мер поддержки в регионе, что говорит об их востребованности. При этом по результатам опроса 25% костромских предпринимателей не пытались получить мер поддержки ( по России – 22%).</a:t>
            </a:r>
            <a:endParaRPr lang="ru-RU" sz="1600" dirty="0"/>
          </a:p>
        </p:txBody>
      </p:sp>
      <p:sp>
        <p:nvSpPr>
          <p:cNvPr id="8" name="Номер слайда 7"/>
          <p:cNvSpPr>
            <a:spLocks noGrp="1"/>
          </p:cNvSpPr>
          <p:nvPr>
            <p:ph type="sldNum" sz="quarter" idx="12"/>
          </p:nvPr>
        </p:nvSpPr>
        <p:spPr>
          <a:xfrm>
            <a:off x="8337375" y="6302962"/>
            <a:ext cx="1201929" cy="348690"/>
          </a:xfrm>
        </p:spPr>
        <p:txBody>
          <a:bodyPr/>
          <a:lstStyle/>
          <a:p>
            <a:fld id="{6530CDF8-A18F-4A9A-B357-39450E821D1B}" type="slidenum">
              <a:rPr lang="ru-RU" smtClean="0">
                <a:solidFill>
                  <a:prstClr val="black">
                    <a:tint val="75000"/>
                  </a:prstClr>
                </a:solidFill>
              </a:rPr>
              <a:pPr/>
              <a:t>12</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351251590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Диаграмма 9"/>
          <p:cNvGraphicFramePr>
            <a:graphicFrameLocks noChangeAspect="1"/>
          </p:cNvGraphicFramePr>
          <p:nvPr>
            <p:extLst>
              <p:ext uri="{D42A27DB-BD31-4B8C-83A1-F6EECF244321}">
                <p14:modId xmlns:p14="http://schemas.microsoft.com/office/powerpoint/2010/main" val="2318797027"/>
              </p:ext>
            </p:extLst>
          </p:nvPr>
        </p:nvGraphicFramePr>
        <p:xfrm>
          <a:off x="128465" y="980729"/>
          <a:ext cx="9615412" cy="3456384"/>
        </p:xfrm>
        <a:graphic>
          <a:graphicData uri="http://schemas.openxmlformats.org/drawingml/2006/chart">
            <c:chart xmlns:c="http://schemas.openxmlformats.org/drawingml/2006/chart" xmlns:r="http://schemas.openxmlformats.org/officeDocument/2006/relationships" r:id="rId6"/>
          </a:graphicData>
        </a:graphic>
      </p:graphicFrame>
      <p:sp>
        <p:nvSpPr>
          <p:cNvPr id="6" name="TextBox 5"/>
          <p:cNvSpPr txBox="1"/>
          <p:nvPr/>
        </p:nvSpPr>
        <p:spPr>
          <a:xfrm>
            <a:off x="995837" y="6323342"/>
            <a:ext cx="6912768" cy="338554"/>
          </a:xfrm>
          <a:prstGeom prst="rect">
            <a:avLst/>
          </a:prstGeom>
          <a:noFill/>
        </p:spPr>
        <p:txBody>
          <a:bodyPr wrap="square" rtlCol="0">
            <a:spAutoFit/>
          </a:bodyPr>
          <a:lstStyle/>
          <a:p>
            <a:pPr lvl="0" algn="ctr"/>
            <a:r>
              <a:rPr lang="ru-RU" sz="1600">
                <a:solidFill>
                  <a:srgbClr val="5B9BD5">
                    <a:lumMod val="50000"/>
                  </a:srgbClr>
                </a:solidFill>
                <a:cs typeface="Arial" panose="020B0604020202020204" pitchFamily="34" charset="0"/>
              </a:rPr>
              <a:t>Уполномоченный по защите прав предпринимателей в Костромской области</a:t>
            </a:r>
            <a:endParaRPr lang="ru-RU" sz="1200" dirty="0">
              <a:solidFill>
                <a:prstClr val="black">
                  <a:tint val="75000"/>
                </a:prstClr>
              </a:solidFill>
            </a:endParaRPr>
          </a:p>
        </p:txBody>
      </p:sp>
    </p:spTree>
    <p:extLst>
      <p:ext uri="{BB962C8B-B14F-4D97-AF65-F5344CB8AC3E}">
        <p14:creationId xmlns:p14="http://schemas.microsoft.com/office/powerpoint/2010/main" val="1115775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548"/>
            <a:ext cx="9906000" cy="6858000"/>
          </a:xfrm>
          <a:prstGeom prst="rect">
            <a:avLst/>
          </a:prstGeom>
        </p:spPr>
      </p:pic>
      <p:sp>
        <p:nvSpPr>
          <p:cNvPr id="24578" name="Rectangle 2"/>
          <p:cNvSpPr>
            <a:spLocks noGrp="1" noChangeArrowheads="1"/>
          </p:cNvSpPr>
          <p:nvPr>
            <p:ph type="title"/>
          </p:nvPr>
        </p:nvSpPr>
        <p:spPr>
          <a:xfrm>
            <a:off x="683531" y="562901"/>
            <a:ext cx="8589949" cy="414854"/>
          </a:xfrm>
          <a:solidFill>
            <a:schemeClr val="accent5">
              <a:lumMod val="75000"/>
            </a:schemeClr>
          </a:solidFill>
        </p:spPr>
        <p:txBody>
          <a:bodyPr>
            <a:normAutofit/>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sp>
        <p:nvSpPr>
          <p:cNvPr id="19" name="Rectangle 5"/>
          <p:cNvSpPr/>
          <p:nvPr/>
        </p:nvSpPr>
        <p:spPr>
          <a:xfrm>
            <a:off x="920552" y="6323737"/>
            <a:ext cx="7006273"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r>
              <a:rPr lang="ru-RU" sz="1600" dirty="0">
                <a:solidFill>
                  <a:schemeClr val="accent1">
                    <a:lumMod val="50000"/>
                  </a:schemeClr>
                </a:solidFill>
                <a:cs typeface="Arial" panose="020B0604020202020204" pitchFamily="34" charset="0"/>
              </a:rPr>
              <a:t>Уполномоченный по защите прав предпринимателей в </a:t>
            </a:r>
            <a:r>
              <a:rPr lang="ru-RU" sz="1600" dirty="0" smtClean="0">
                <a:solidFill>
                  <a:schemeClr val="accent1">
                    <a:lumMod val="50000"/>
                  </a:schemeClr>
                </a:solidFill>
                <a:cs typeface="Arial" panose="020B0604020202020204" pitchFamily="34" charset="0"/>
              </a:rPr>
              <a:t>Костромской области</a:t>
            </a:r>
            <a:endParaRPr lang="ru-RU" sz="1600" dirty="0">
              <a:solidFill>
                <a:schemeClr val="accent1">
                  <a:lumMod val="50000"/>
                </a:schemeClr>
              </a:solidFill>
              <a:cs typeface="Arial" panose="020B0604020202020204" pitchFamily="34" charset="0"/>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99723" y="4342719"/>
            <a:ext cx="8664012" cy="1846651"/>
          </a:xfrm>
          <a:prstGeom prst="rect">
            <a:avLst/>
          </a:prstGeom>
        </p:spPr>
        <p:txBody>
          <a:bodyPr wrap="square" lIns="91432" tIns="45716" rIns="91432" bIns="45716">
            <a:spAutoFit/>
          </a:bodyPr>
          <a:lstStyle/>
          <a:p>
            <a:pPr algn="just"/>
            <a:r>
              <a:rPr lang="ru-RU"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Результаты опроса практически совпадают с общероссийскими данными – основными мерами поддержки указаны:</a:t>
            </a:r>
          </a:p>
          <a:p>
            <a:pPr marL="285750" indent="-285750" algn="just">
              <a:buFontTx/>
              <a:buChar char="-"/>
            </a:pPr>
            <a:r>
              <a:rPr lang="ru-RU" sz="1600" dirty="0" smtClean="0">
                <a:latin typeface="Times New Roman" pitchFamily="18" charset="0"/>
                <a:cs typeface="Times New Roman" pitchFamily="18" charset="0"/>
              </a:rPr>
              <a:t>снижение налоговой нагрузки – 69 % (Россия – 66%);</a:t>
            </a:r>
          </a:p>
          <a:p>
            <a:pPr marL="285750" indent="-285750" algn="just">
              <a:buFontTx/>
              <a:buChar char="-"/>
            </a:pPr>
            <a:r>
              <a:rPr lang="ru-RU" sz="1600" dirty="0" smtClean="0">
                <a:latin typeface="Times New Roman" pitchFamily="18" charset="0"/>
                <a:cs typeface="Times New Roman" pitchFamily="18" charset="0"/>
              </a:rPr>
              <a:t>не закрытие бизнеса на карантин – 67 % (Россия – 67%);</a:t>
            </a:r>
          </a:p>
          <a:p>
            <a:pPr algn="just"/>
            <a:r>
              <a:rPr lang="ru-RU" sz="1600" dirty="0" smtClean="0">
                <a:latin typeface="Times New Roman" pitchFamily="18" charset="0"/>
                <a:cs typeface="Times New Roman" pitchFamily="18" charset="0"/>
              </a:rPr>
              <a:t>При этом костромские предприниматели отмечают как значительную меру поддержки новые прямые дотации в размере одного МРОТ на работающего сотрудника – 41% (по России – 31,6%).</a:t>
            </a:r>
            <a:endParaRPr lang="ru-RU" sz="1600" dirty="0">
              <a:latin typeface="Times New Roman" pitchFamily="18" charset="0"/>
              <a:cs typeface="Times New Roman" pitchFamily="18" charset="0"/>
            </a:endParaRPr>
          </a:p>
          <a:p>
            <a:pPr marL="342900" indent="-342900" algn="just">
              <a:spcAft>
                <a:spcPts val="600"/>
              </a:spcAft>
              <a:buAutoNum type="arabicPeriod"/>
            </a:pPr>
            <a:endParaRPr lang="ru-RU" sz="1600" dirty="0"/>
          </a:p>
        </p:txBody>
      </p:sp>
      <p:sp>
        <p:nvSpPr>
          <p:cNvPr id="8" name="Номер слайда 7"/>
          <p:cNvSpPr>
            <a:spLocks noGrp="1"/>
          </p:cNvSpPr>
          <p:nvPr>
            <p:ph type="sldNum" sz="quarter" idx="12"/>
          </p:nvPr>
        </p:nvSpPr>
        <p:spPr>
          <a:xfrm>
            <a:off x="9129464" y="6286527"/>
            <a:ext cx="409840" cy="365125"/>
          </a:xfrm>
        </p:spPr>
        <p:txBody>
          <a:bodyPr/>
          <a:lstStyle/>
          <a:p>
            <a:fld id="{6530CDF8-A18F-4A9A-B357-39450E821D1B}" type="slidenum">
              <a:rPr lang="ru-RU" smtClean="0">
                <a:solidFill>
                  <a:prstClr val="black">
                    <a:tint val="75000"/>
                  </a:prstClr>
                </a:solidFill>
              </a:rPr>
              <a:pPr/>
              <a:t>13</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417588562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Диаграмма 11"/>
          <p:cNvGraphicFramePr>
            <a:graphicFrameLocks noChangeAspect="1"/>
          </p:cNvGraphicFramePr>
          <p:nvPr>
            <p:extLst>
              <p:ext uri="{D42A27DB-BD31-4B8C-83A1-F6EECF244321}">
                <p14:modId xmlns:p14="http://schemas.microsoft.com/office/powerpoint/2010/main" val="2492528419"/>
              </p:ext>
            </p:extLst>
          </p:nvPr>
        </p:nvGraphicFramePr>
        <p:xfrm>
          <a:off x="309537" y="1135855"/>
          <a:ext cx="9434340" cy="322924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31456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124" y="0"/>
            <a:ext cx="10068123" cy="6858000"/>
          </a:xfrm>
          <a:prstGeom prst="rect">
            <a:avLst/>
          </a:prstGeom>
        </p:spPr>
      </p:pic>
      <p:sp>
        <p:nvSpPr>
          <p:cNvPr id="24578" name="Rectangle 2"/>
          <p:cNvSpPr>
            <a:spLocks noGrp="1" noChangeArrowheads="1"/>
          </p:cNvSpPr>
          <p:nvPr>
            <p:ph type="title"/>
          </p:nvPr>
        </p:nvSpPr>
        <p:spPr>
          <a:xfrm>
            <a:off x="632521" y="548680"/>
            <a:ext cx="8640960" cy="414854"/>
          </a:xfrm>
          <a:solidFill>
            <a:schemeClr val="accent5">
              <a:lumMod val="75000"/>
            </a:schemeClr>
          </a:solidFill>
          <a:effectLst/>
        </p:spPr>
        <p:txBody>
          <a:bodyPr>
            <a:normAutofit/>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sp>
        <p:nvSpPr>
          <p:cNvPr id="19" name="Rectangle 5"/>
          <p:cNvSpPr/>
          <p:nvPr/>
        </p:nvSpPr>
        <p:spPr>
          <a:xfrm>
            <a:off x="322534" y="6298826"/>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a:solidFill>
                  <a:srgbClr val="5B9BD5">
                    <a:lumMod val="50000"/>
                  </a:srgbClr>
                </a:solidFill>
                <a:cs typeface="Arial" panose="020B0604020202020204" pitchFamily="34" charset="0"/>
              </a:rPr>
              <a:t>Уполномоченный по защите прав предпринимателей в Костромской области</a:t>
            </a: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854674" y="4370693"/>
            <a:ext cx="8664012" cy="1846651"/>
          </a:xfrm>
          <a:prstGeom prst="rect">
            <a:avLst/>
          </a:prstGeom>
        </p:spPr>
        <p:txBody>
          <a:bodyPr wrap="square" lIns="91432" tIns="45716" rIns="91432" bIns="45716">
            <a:spAutoFit/>
          </a:bodyPr>
          <a:lstStyle/>
          <a:p>
            <a:pPr indent="444500" algn="just"/>
            <a:r>
              <a:rPr lang="ru-RU" dirty="0">
                <a:latin typeface="Times New Roman" pitchFamily="18" charset="0"/>
                <a:cs typeface="Times New Roman" pitchFamily="18" charset="0"/>
              </a:rPr>
              <a:t>	</a:t>
            </a:r>
            <a:r>
              <a:rPr lang="ru-RU" sz="1600" dirty="0">
                <a:latin typeface="Times New Roman" pitchFamily="18" charset="0"/>
                <a:cs typeface="Times New Roman" pitchFamily="18" charset="0"/>
              </a:rPr>
              <a:t>По итогам 2021 года фонд оплаты труда (ФОТ) в региональных компаниях не изменился или вырос, об этом говорят 77 % респондентов (по России – 64,9%). При этом 23% предприятий снизили ФОТ (по России – 35%).</a:t>
            </a:r>
          </a:p>
          <a:p>
            <a:pPr indent="444500" algn="just"/>
            <a:r>
              <a:rPr lang="ru-RU" sz="1600" dirty="0">
                <a:latin typeface="Times New Roman" pitchFamily="18" charset="0"/>
                <a:cs typeface="Times New Roman" pitchFamily="18" charset="0"/>
              </a:rPr>
              <a:t>Предприниматели отмечают, что кадровый вопрос, привлечение и удержание специалистов в различных сферах деятельности становится сейчас одним из самых актуальных. Повышение заработной платы – один из механизмов удержания специалистов, сдерживания их оттока в другие регионы (непродовольственная торговля, производство, услуги, строительство). </a:t>
            </a:r>
            <a:endParaRPr lang="ru-RU" sz="1600" dirty="0"/>
          </a:p>
        </p:txBody>
      </p:sp>
      <p:sp>
        <p:nvSpPr>
          <p:cNvPr id="8" name="Номер слайда 7"/>
          <p:cNvSpPr>
            <a:spLocks noGrp="1"/>
          </p:cNvSpPr>
          <p:nvPr>
            <p:ph type="sldNum" sz="quarter" idx="12"/>
          </p:nvPr>
        </p:nvSpPr>
        <p:spPr>
          <a:xfrm>
            <a:off x="8512534" y="6286527"/>
            <a:ext cx="1026770" cy="365125"/>
          </a:xfrm>
        </p:spPr>
        <p:txBody>
          <a:bodyPr/>
          <a:lstStyle/>
          <a:p>
            <a:fld id="{6530CDF8-A18F-4A9A-B357-39450E821D1B}" type="slidenum">
              <a:rPr lang="ru-RU" smtClean="0">
                <a:solidFill>
                  <a:prstClr val="black">
                    <a:tint val="75000"/>
                  </a:prstClr>
                </a:solidFill>
              </a:rPr>
              <a:pPr/>
              <a:t>14</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417588562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Диаграмма 9"/>
          <p:cNvGraphicFramePr>
            <a:graphicFrameLocks noChangeAspect="1"/>
          </p:cNvGraphicFramePr>
          <p:nvPr>
            <p:extLst>
              <p:ext uri="{D42A27DB-BD31-4B8C-83A1-F6EECF244321}">
                <p14:modId xmlns:p14="http://schemas.microsoft.com/office/powerpoint/2010/main" val="205379269"/>
              </p:ext>
            </p:extLst>
          </p:nvPr>
        </p:nvGraphicFramePr>
        <p:xfrm>
          <a:off x="1136576" y="918000"/>
          <a:ext cx="8280920" cy="341830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46967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1" y="537099"/>
            <a:ext cx="8640960" cy="407534"/>
          </a:xfrm>
          <a:solidFill>
            <a:schemeClr val="accent5">
              <a:lumMod val="75000"/>
            </a:schemeClr>
          </a:solidFill>
        </p:spPr>
        <p:txBody>
          <a:bodyPr>
            <a:normAutofit/>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91126" y="4014079"/>
            <a:ext cx="8670142" cy="2800759"/>
          </a:xfrm>
          <a:prstGeom prst="rect">
            <a:avLst/>
          </a:prstGeom>
        </p:spPr>
        <p:txBody>
          <a:bodyPr wrap="square" lIns="91432" tIns="45716" rIns="91432" bIns="45716">
            <a:spAutoFit/>
          </a:bodyPr>
          <a:lstStyle/>
          <a:p>
            <a:pPr indent="538163" algn="just"/>
            <a:r>
              <a:rPr lang="ru-RU" sz="1600" dirty="0" smtClean="0">
                <a:latin typeface="Times New Roman" pitchFamily="18" charset="0"/>
                <a:cs typeface="Times New Roman" pitchFamily="18" charset="0"/>
              </a:rPr>
              <a:t>В течение 2021 года действовал мораторий на проведение плановых проверок бизнеса со стороны контрольно-надзорных органов при этом:</a:t>
            </a:r>
          </a:p>
          <a:p>
            <a:pPr marL="285750" indent="-285750" algn="just">
              <a:buFontTx/>
              <a:buChar char="-"/>
            </a:pPr>
            <a:r>
              <a:rPr lang="ru-RU" sz="1600" dirty="0" smtClean="0">
                <a:latin typeface="Times New Roman" pitchFamily="18" charset="0"/>
                <a:cs typeface="Times New Roman" pitchFamily="18" charset="0"/>
              </a:rPr>
              <a:t>52% респондентов отмечают, что уровень контрольно-надзорной деятельности остался на уровне 2020 года (по России – 61%), </a:t>
            </a:r>
          </a:p>
          <a:p>
            <a:pPr marL="285750" indent="-285750" algn="just">
              <a:buFontTx/>
              <a:buChar char="-"/>
            </a:pPr>
            <a:r>
              <a:rPr lang="ru-RU" sz="1600" dirty="0" smtClean="0">
                <a:latin typeface="Times New Roman" pitchFamily="18" charset="0"/>
                <a:cs typeface="Times New Roman" pitchFamily="18" charset="0"/>
              </a:rPr>
              <a:t>26% респондентов отметили резкое увеличение проверок (по России – 17%).</a:t>
            </a:r>
          </a:p>
          <a:p>
            <a:pPr indent="538163" algn="just"/>
            <a:r>
              <a:rPr lang="ru-RU" sz="1600" dirty="0" smtClean="0">
                <a:latin typeface="Times New Roman" pitchFamily="18" charset="0"/>
                <a:cs typeface="Times New Roman" pitchFamily="18" charset="0"/>
              </a:rPr>
              <a:t>Данные опроса и анализ обращений предпринимателей говорят о том, что административное давление на бизнес в регионе остаётся  высоким, доля административных штрафов превышает долю предупреждений при проведении проверок, штрафы выносятся в рамках контрольных мероприятий, не требующих согласования с органами прокуратуры.</a:t>
            </a:r>
          </a:p>
          <a:p>
            <a:pPr indent="538163" algn="just"/>
            <a:endParaRPr lang="ru-RU" sz="1600" dirty="0">
              <a:latin typeface="Times New Roman" pitchFamily="18" charset="0"/>
              <a:cs typeface="Times New Roman" pitchFamily="18" charset="0"/>
            </a:endParaRPr>
          </a:p>
          <a:p>
            <a:pPr indent="538163" algn="just"/>
            <a:endParaRPr lang="ru-RU" sz="1600" dirty="0"/>
          </a:p>
        </p:txBody>
      </p:sp>
      <p:sp>
        <p:nvSpPr>
          <p:cNvPr id="8" name="Номер слайда 7"/>
          <p:cNvSpPr>
            <a:spLocks noGrp="1"/>
          </p:cNvSpPr>
          <p:nvPr>
            <p:ph type="sldNum" sz="quarter" idx="12"/>
          </p:nvPr>
        </p:nvSpPr>
        <p:spPr>
          <a:xfrm>
            <a:off x="461230" y="6184474"/>
            <a:ext cx="8233931" cy="630364"/>
          </a:xfrm>
        </p:spPr>
        <p:txBody>
          <a:bodyPr/>
          <a:lstStyle/>
          <a:p>
            <a:pPr lvl="0" algn="ctr"/>
            <a:r>
              <a:rPr lang="ru-RU" sz="1600" dirty="0">
                <a:solidFill>
                  <a:srgbClr val="5B9BD5">
                    <a:lumMod val="50000"/>
                  </a:srgbClr>
                </a:solidFill>
                <a:cs typeface="Arial" panose="020B0604020202020204" pitchFamily="34" charset="0"/>
              </a:rPr>
              <a:t>Уполномоченный по защите прав предпринимателей в Костромской </a:t>
            </a:r>
            <a:r>
              <a:rPr lang="ru-RU" sz="1600" dirty="0" smtClean="0">
                <a:solidFill>
                  <a:srgbClr val="5B9BD5">
                    <a:lumMod val="50000"/>
                  </a:srgbClr>
                </a:solidFill>
                <a:cs typeface="Arial" panose="020B0604020202020204" pitchFamily="34" charset="0"/>
              </a:rPr>
              <a:t>области</a:t>
            </a:r>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4175885628"/>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Диаграмма 11"/>
          <p:cNvGraphicFramePr>
            <a:graphicFrameLocks noChangeAspect="1"/>
          </p:cNvGraphicFramePr>
          <p:nvPr>
            <p:extLst>
              <p:ext uri="{D42A27DB-BD31-4B8C-83A1-F6EECF244321}">
                <p14:modId xmlns:p14="http://schemas.microsoft.com/office/powerpoint/2010/main" val="3582500871"/>
              </p:ext>
            </p:extLst>
          </p:nvPr>
        </p:nvGraphicFramePr>
        <p:xfrm>
          <a:off x="893481" y="1000564"/>
          <a:ext cx="8465431" cy="3122553"/>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8846855" y="6369500"/>
            <a:ext cx="614413" cy="276999"/>
          </a:xfrm>
          <a:prstGeom prst="rect">
            <a:avLst/>
          </a:prstGeom>
          <a:noFill/>
        </p:spPr>
        <p:txBody>
          <a:bodyPr wrap="square" rtlCol="0">
            <a:spAutoFit/>
          </a:bodyPr>
          <a:lstStyle/>
          <a:p>
            <a:pPr lvl="0" algn="r"/>
            <a:fld id="{6530CDF8-A18F-4A9A-B357-39450E821D1B}" type="slidenum">
              <a:rPr lang="ru-RU" sz="1200">
                <a:solidFill>
                  <a:prstClr val="black">
                    <a:tint val="75000"/>
                  </a:prstClr>
                </a:solidFill>
              </a:rPr>
              <a:pPr lvl="0" algn="r"/>
              <a:t>15</a:t>
            </a:fld>
            <a:endParaRPr lang="ru-RU" sz="1200" dirty="0">
              <a:solidFill>
                <a:prstClr val="black">
                  <a:tint val="75000"/>
                </a:prstClr>
              </a:solidFill>
            </a:endParaRPr>
          </a:p>
        </p:txBody>
      </p:sp>
    </p:spTree>
    <p:extLst>
      <p:ext uri="{BB962C8B-B14F-4D97-AF65-F5344CB8AC3E}">
        <p14:creationId xmlns:p14="http://schemas.microsoft.com/office/powerpoint/2010/main" val="398294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0" y="548680"/>
            <a:ext cx="8856983" cy="360040"/>
          </a:xfrm>
          <a:solidFill>
            <a:schemeClr val="accent5">
              <a:lumMod val="75000"/>
            </a:schemeClr>
          </a:solidFill>
        </p:spPr>
        <p:txBody>
          <a:bodyPr>
            <a:normAutofit fontScale="90000"/>
          </a:bodyPr>
          <a:lstStyle/>
          <a:p>
            <a:pPr algn="ctr">
              <a:defRPr/>
            </a:pPr>
            <a:r>
              <a:rPr lang="ru-RU" sz="2000" b="1" dirty="0">
                <a:solidFill>
                  <a:schemeClr val="bg1"/>
                </a:solidFill>
              </a:rPr>
              <a:t>АНАЛИЗ СОСТОЯНИЯ БИЗНЕСА 2021</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890867" y="1371206"/>
            <a:ext cx="8598637" cy="4755140"/>
          </a:xfrm>
          <a:prstGeom prst="rect">
            <a:avLst/>
          </a:prstGeom>
        </p:spPr>
        <p:txBody>
          <a:bodyPr wrap="square" lIns="91432" tIns="45716" rIns="91432" bIns="45716">
            <a:spAutoFit/>
          </a:bodyPr>
          <a:lstStyle/>
          <a:p>
            <a:pPr algn="ctr">
              <a:spcAft>
                <a:spcPts val="600"/>
              </a:spcAft>
            </a:pPr>
            <a:r>
              <a:rPr lang="ru-RU" sz="1600" b="1" dirty="0" smtClean="0">
                <a:latin typeface="Times New Roman" pitchFamily="18" charset="0"/>
                <a:cs typeface="Times New Roman" pitchFamily="18" charset="0"/>
              </a:rPr>
              <a:t>Основные выводы по оценке состояния бизнеса в условиях </a:t>
            </a:r>
          </a:p>
          <a:p>
            <a:pPr algn="ctr">
              <a:spcAft>
                <a:spcPts val="600"/>
              </a:spcAft>
            </a:pPr>
            <a:r>
              <a:rPr lang="ru-RU" sz="1600" b="1" dirty="0" smtClean="0">
                <a:latin typeface="Times New Roman" pitchFamily="18" charset="0"/>
                <a:cs typeface="Times New Roman" pitchFamily="18" charset="0"/>
              </a:rPr>
              <a:t>продолжающейся пандемии  в 2021 году.</a:t>
            </a:r>
          </a:p>
          <a:p>
            <a:pPr algn="just">
              <a:spcAft>
                <a:spcPts val="600"/>
              </a:spcAft>
            </a:pPr>
            <a:endParaRPr lang="ru-RU" sz="1600" b="1" dirty="0" smtClean="0">
              <a:latin typeface="Times New Roman" pitchFamily="18" charset="0"/>
              <a:cs typeface="Times New Roman" pitchFamily="18" charset="0"/>
            </a:endParaRPr>
          </a:p>
          <a:p>
            <a:pPr algn="just">
              <a:lnSpc>
                <a:spcPct val="150000"/>
              </a:lnSpc>
              <a:buAutoNum type="arabicPeriod"/>
            </a:pPr>
            <a:r>
              <a:rPr lang="ru-RU" sz="1600" dirty="0">
                <a:latin typeface="Times New Roman" pitchFamily="18" charset="0"/>
                <a:cs typeface="Times New Roman" pitchFamily="18" charset="0"/>
              </a:rPr>
              <a:t> Бизнес региона не смог восстановиться в полной мере в течение 2021 года, только 49 % респондентов заявили, что  смогли восстановить и увеличить обороты по сравнению с 2020 годом.</a:t>
            </a:r>
          </a:p>
          <a:p>
            <a:pPr algn="just">
              <a:lnSpc>
                <a:spcPct val="150000"/>
              </a:lnSpc>
              <a:buAutoNum type="arabicPeriod"/>
            </a:pPr>
            <a:r>
              <a:rPr lang="ru-RU" sz="1600" dirty="0">
                <a:latin typeface="Times New Roman" pitchFamily="18" charset="0"/>
                <a:cs typeface="Times New Roman" pitchFamily="18" charset="0"/>
              </a:rPr>
              <a:t> В 2021 году бизнесом обозначены  следующие  важные проблемы</a:t>
            </a:r>
            <a:r>
              <a:rPr lang="ru-RU" sz="1600" dirty="0" smtClean="0">
                <a:latin typeface="Times New Roman" pitchFamily="18" charset="0"/>
                <a:cs typeface="Times New Roman" pitchFamily="18" charset="0"/>
              </a:rPr>
              <a:t>:</a:t>
            </a:r>
          </a:p>
          <a:p>
            <a:pPr algn="just">
              <a:lnSpc>
                <a:spcPct val="150000"/>
              </a:lnSpc>
            </a:pPr>
            <a:r>
              <a:rPr lang="ru-RU" sz="1600" dirty="0">
                <a:latin typeface="Times New Roman" pitchFamily="18" charset="0"/>
                <a:cs typeface="Times New Roman" pitchFamily="18" charset="0"/>
              </a:rPr>
              <a:t>- резкий рост закупочных цен на материалы и, соответственно, рост издержек при ведении бизнеса;</a:t>
            </a:r>
          </a:p>
          <a:p>
            <a:pPr algn="just">
              <a:lnSpc>
                <a:spcPct val="150000"/>
              </a:lnSpc>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низкий покупательский спрос на товары и услуги, о чём заявили 51% предпринимателей;</a:t>
            </a:r>
          </a:p>
          <a:p>
            <a:pPr algn="just">
              <a:lnSpc>
                <a:spcPct val="150000"/>
              </a:lnSpc>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нестабильность при введении ограничений, что напрямую влияет на прогнозирование и осуществление деятельности;</a:t>
            </a:r>
          </a:p>
          <a:p>
            <a:pPr algn="just">
              <a:lnSpc>
                <a:spcPct val="150000"/>
              </a:lnSpc>
            </a:pPr>
            <a:r>
              <a:rPr lang="ru-RU" sz="1600" dirty="0">
                <a:latin typeface="Times New Roman" pitchFamily="18" charset="0"/>
                <a:cs typeface="Times New Roman" pitchFamily="18" charset="0"/>
              </a:rPr>
              <a:t>- нехватка кадров (и не только квалифицированных).</a:t>
            </a:r>
            <a:endParaRPr lang="ru-RU" sz="16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16</a:t>
            </a:fld>
            <a:endParaRPr lang="ru-RU" dirty="0">
              <a:solidFill>
                <a:prstClr val="black">
                  <a:tint val="75000"/>
                </a:prstClr>
              </a:solidFill>
            </a:endParaRPr>
          </a:p>
        </p:txBody>
      </p:sp>
      <p:pic>
        <p:nvPicPr>
          <p:cNvPr id="2" name="Рисунок 1"/>
          <p:cNvPicPr>
            <a:picLocks noChangeAspect="1"/>
          </p:cNvPicPr>
          <p:nvPr/>
        </p:nvPicPr>
        <p:blipFill>
          <a:blip r:embed="rId4"/>
          <a:stretch>
            <a:fillRect/>
          </a:stretch>
        </p:blipFill>
        <p:spPr>
          <a:xfrm>
            <a:off x="867644" y="6326242"/>
            <a:ext cx="7273158" cy="432854"/>
          </a:xfrm>
          <a:prstGeom prst="rect">
            <a:avLst/>
          </a:prstGeom>
        </p:spPr>
      </p:pic>
    </p:spTree>
    <p:extLst>
      <p:ext uri="{BB962C8B-B14F-4D97-AF65-F5344CB8AC3E}">
        <p14:creationId xmlns:p14="http://schemas.microsoft.com/office/powerpoint/2010/main" val="400024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32520" y="214291"/>
            <a:ext cx="8640960" cy="334389"/>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defRPr/>
            </a:pPr>
            <a:r>
              <a:rPr lang="ru-RU" sz="2000" b="1" dirty="0">
                <a:solidFill>
                  <a:schemeClr val="bg1"/>
                </a:solidFill>
              </a:rPr>
              <a:t>ОБРАЩЕНИЯ ПРЕДПРИНИМАТЕЛЕЙ </a:t>
            </a: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17</a:t>
            </a:fld>
            <a:endParaRPr lang="ru-RU" dirty="0">
              <a:solidFill>
                <a:prstClr val="black">
                  <a:tint val="75000"/>
                </a:prstClr>
              </a:solidFill>
            </a:endParaRPr>
          </a:p>
        </p:txBody>
      </p:sp>
      <p:graphicFrame>
        <p:nvGraphicFramePr>
          <p:cNvPr id="9" name="Диаграмма 8"/>
          <p:cNvGraphicFramePr/>
          <p:nvPr>
            <p:extLst>
              <p:ext uri="{D42A27DB-BD31-4B8C-83A1-F6EECF244321}">
                <p14:modId xmlns:p14="http://schemas.microsoft.com/office/powerpoint/2010/main" val="2185214684"/>
              </p:ext>
            </p:extLst>
          </p:nvPr>
        </p:nvGraphicFramePr>
        <p:xfrm>
          <a:off x="4953000" y="1464455"/>
          <a:ext cx="4214842" cy="392909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Диаграмма 11"/>
          <p:cNvGraphicFramePr/>
          <p:nvPr>
            <p:extLst>
              <p:ext uri="{D42A27DB-BD31-4B8C-83A1-F6EECF244321}">
                <p14:modId xmlns:p14="http://schemas.microsoft.com/office/powerpoint/2010/main" val="2012758462"/>
              </p:ext>
            </p:extLst>
          </p:nvPr>
        </p:nvGraphicFramePr>
        <p:xfrm>
          <a:off x="668417" y="1441529"/>
          <a:ext cx="4143404" cy="3786214"/>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p:cNvSpPr txBox="1"/>
          <p:nvPr/>
        </p:nvSpPr>
        <p:spPr>
          <a:xfrm>
            <a:off x="6321152" y="4905106"/>
            <a:ext cx="2214578" cy="338554"/>
          </a:xfrm>
          <a:prstGeom prst="rect">
            <a:avLst/>
          </a:prstGeom>
          <a:noFill/>
        </p:spPr>
        <p:txBody>
          <a:bodyPr wrap="square" rtlCol="0">
            <a:spAutoFit/>
          </a:bodyPr>
          <a:lstStyle/>
          <a:p>
            <a:r>
              <a:rPr lang="ru-RU" sz="1600" dirty="0" smtClean="0">
                <a:latin typeface="Times New Roman" pitchFamily="18" charset="0"/>
              </a:rPr>
              <a:t>Всего 101 обращений</a:t>
            </a:r>
            <a:endParaRPr lang="ru-RU" sz="1600" dirty="0">
              <a:latin typeface="Times New Roman" pitchFamily="18" charset="0"/>
            </a:endParaRPr>
          </a:p>
        </p:txBody>
      </p:sp>
      <p:sp>
        <p:nvSpPr>
          <p:cNvPr id="17" name="TextBox 16"/>
          <p:cNvSpPr txBox="1"/>
          <p:nvPr/>
        </p:nvSpPr>
        <p:spPr>
          <a:xfrm>
            <a:off x="1632830" y="4905106"/>
            <a:ext cx="2214578" cy="338554"/>
          </a:xfrm>
          <a:prstGeom prst="rect">
            <a:avLst/>
          </a:prstGeom>
          <a:noFill/>
        </p:spPr>
        <p:txBody>
          <a:bodyPr wrap="square" rtlCol="0">
            <a:spAutoFit/>
          </a:bodyPr>
          <a:lstStyle/>
          <a:p>
            <a:r>
              <a:rPr lang="ru-RU" sz="1600" dirty="0" smtClean="0">
                <a:latin typeface="Times New Roman" pitchFamily="18" charset="0"/>
              </a:rPr>
              <a:t>Всего 334 обращения</a:t>
            </a:r>
            <a:endParaRPr lang="ru-RU" sz="1600" dirty="0">
              <a:latin typeface="Times New Roman" pitchFamily="18" charset="0"/>
            </a:endParaRPr>
          </a:p>
        </p:txBody>
      </p:sp>
      <p:sp>
        <p:nvSpPr>
          <p:cNvPr id="18"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
        <p:nvSpPr>
          <p:cNvPr id="2" name="TextBox 1"/>
          <p:cNvSpPr txBox="1"/>
          <p:nvPr/>
        </p:nvSpPr>
        <p:spPr>
          <a:xfrm>
            <a:off x="1665285" y="5482984"/>
            <a:ext cx="6984776" cy="646331"/>
          </a:xfrm>
          <a:prstGeom prst="rect">
            <a:avLst/>
          </a:prstGeom>
          <a:noFill/>
        </p:spPr>
        <p:txBody>
          <a:bodyPr wrap="square" rtlCol="0">
            <a:spAutoFit/>
          </a:bodyPr>
          <a:lstStyle/>
          <a:p>
            <a:pPr algn="ctr"/>
            <a:r>
              <a:rPr lang="ru-RU" dirty="0">
                <a:latin typeface="Times New Roman" panose="02020603050405020304" pitchFamily="18" charset="0"/>
                <a:cs typeface="Times New Roman" panose="02020603050405020304" pitchFamily="18" charset="0"/>
              </a:rPr>
              <a:t>Снижение количества обращений говорит о стабилизации ситуации с ведением бизнеса в </a:t>
            </a:r>
            <a:r>
              <a:rPr lang="ru-RU" dirty="0" smtClean="0">
                <a:latin typeface="Times New Roman" panose="02020603050405020304" pitchFamily="18" charset="0"/>
                <a:cs typeface="Times New Roman" panose="02020603050405020304" pitchFamily="18" charset="0"/>
              </a:rPr>
              <a:t>регионе в 2021 году по сравнению с 2020 годом.</a:t>
            </a:r>
            <a:endParaRPr lang="ru-RU" dirty="0"/>
          </a:p>
        </p:txBody>
      </p:sp>
      <p:sp>
        <p:nvSpPr>
          <p:cNvPr id="4" name="TextBox 3"/>
          <p:cNvSpPr txBox="1"/>
          <p:nvPr/>
        </p:nvSpPr>
        <p:spPr>
          <a:xfrm>
            <a:off x="2802165" y="666468"/>
            <a:ext cx="4301670" cy="369332"/>
          </a:xfrm>
          <a:prstGeom prst="rect">
            <a:avLst/>
          </a:prstGeom>
          <a:noFill/>
        </p:spPr>
        <p:txBody>
          <a:bodyPr wrap="square" rtlCol="0">
            <a:spAutoFit/>
          </a:bodyPr>
          <a:lstStyle/>
          <a:p>
            <a:r>
              <a:rPr lang="ru-RU" b="1" dirty="0"/>
              <a:t>Количественные показатели </a:t>
            </a:r>
            <a:r>
              <a:rPr lang="ru-RU" b="1" dirty="0" smtClean="0"/>
              <a:t>обращений</a:t>
            </a:r>
            <a:endParaRPr lang="ru-RU" dirty="0"/>
          </a:p>
        </p:txBody>
      </p:sp>
    </p:spTree>
    <p:extLst>
      <p:ext uri="{BB962C8B-B14F-4D97-AF65-F5344CB8AC3E}">
        <p14:creationId xmlns:p14="http://schemas.microsoft.com/office/powerpoint/2010/main" val="441772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5999" cy="6858000"/>
          </a:xfrm>
          <a:prstGeom prst="rect">
            <a:avLst/>
          </a:prstGeom>
        </p:spPr>
      </p:pic>
      <p:sp>
        <p:nvSpPr>
          <p:cNvPr id="24578" name="Rectangle 2"/>
          <p:cNvSpPr>
            <a:spLocks noGrp="1" noChangeArrowheads="1"/>
          </p:cNvSpPr>
          <p:nvPr>
            <p:ph type="title"/>
          </p:nvPr>
        </p:nvSpPr>
        <p:spPr>
          <a:xfrm>
            <a:off x="619094" y="535379"/>
            <a:ext cx="8654386" cy="406398"/>
          </a:xfrm>
          <a:solidFill>
            <a:schemeClr val="accent5">
              <a:lumMod val="75000"/>
            </a:schemeClr>
          </a:solidFill>
        </p:spPr>
        <p:txBody>
          <a:bodyPr>
            <a:noAutofit/>
          </a:bodyPr>
          <a:lstStyle/>
          <a:p>
            <a:pPr algn="ctr">
              <a:defRPr/>
            </a:pPr>
            <a:r>
              <a:rPr lang="ru-RU" sz="2000" b="1" dirty="0" smtClean="0">
                <a:solidFill>
                  <a:schemeClr val="bg1"/>
                </a:solidFill>
              </a:rPr>
              <a:t>ОБРАЩЕНИЯ ПРЕДПРИНИМАТЕЛЕЙ  </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7" name="TextBox 16"/>
          <p:cNvSpPr txBox="1"/>
          <p:nvPr/>
        </p:nvSpPr>
        <p:spPr>
          <a:xfrm>
            <a:off x="780000" y="1000110"/>
            <a:ext cx="8970000" cy="339129"/>
          </a:xfrm>
          <a:prstGeom prst="rect">
            <a:avLst/>
          </a:prstGeom>
          <a:noFill/>
        </p:spPr>
        <p:txBody>
          <a:bodyPr wrap="square" lIns="91432" tIns="45716" rIns="91432" bIns="45716" rtlCol="0">
            <a:spAutoFit/>
          </a:bodyPr>
          <a:lstStyle/>
          <a:p>
            <a:pPr algn="ctr"/>
            <a:endParaRPr lang="ru-RU" sz="1600" dirty="0"/>
          </a:p>
        </p:txBody>
      </p:sp>
      <p:graphicFrame>
        <p:nvGraphicFramePr>
          <p:cNvPr id="15" name="Таблица 14"/>
          <p:cNvGraphicFramePr>
            <a:graphicFrameLocks noGrp="1"/>
          </p:cNvGraphicFramePr>
          <p:nvPr>
            <p:extLst>
              <p:ext uri="{D42A27DB-BD31-4B8C-83A1-F6EECF244321}">
                <p14:modId xmlns:p14="http://schemas.microsoft.com/office/powerpoint/2010/main" val="3560568382"/>
              </p:ext>
            </p:extLst>
          </p:nvPr>
        </p:nvGraphicFramePr>
        <p:xfrm>
          <a:off x="1712640" y="1284426"/>
          <a:ext cx="6984776" cy="2011680"/>
        </p:xfrm>
        <a:graphic>
          <a:graphicData uri="http://schemas.openxmlformats.org/drawingml/2006/table">
            <a:tbl>
              <a:tblPr firstRow="1">
                <a:tableStyleId>{7DF18680-E054-41AD-8BC1-D1AEF772440D}</a:tableStyleId>
              </a:tblPr>
              <a:tblGrid>
                <a:gridCol w="2615277"/>
                <a:gridCol w="1625215"/>
                <a:gridCol w="2744284"/>
              </a:tblGrid>
              <a:tr h="267512">
                <a:tc>
                  <a:txBody>
                    <a:bodyPr/>
                    <a:lstStyle/>
                    <a:p>
                      <a:pPr algn="ctr"/>
                      <a:endParaRPr lang="ru-RU" sz="1600" b="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dirty="0" smtClean="0">
                          <a:solidFill>
                            <a:sysClr val="windowText" lastClr="000000"/>
                          </a:solidFill>
                          <a:latin typeface="Times New Roman" pitchFamily="18" charset="0"/>
                          <a:cs typeface="Times New Roman" pitchFamily="18" charset="0"/>
                        </a:rPr>
                        <a:t>2021 год</a:t>
                      </a:r>
                      <a:endParaRPr lang="ru-RU" sz="1600" b="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kern="1200" dirty="0" smtClean="0">
                          <a:solidFill>
                            <a:sysClr val="windowText" lastClr="000000"/>
                          </a:solidFill>
                          <a:latin typeface="Times New Roman" pitchFamily="18" charset="0"/>
                          <a:ea typeface="+mn-ea"/>
                          <a:cs typeface="Times New Roman" pitchFamily="18" charset="0"/>
                        </a:rPr>
                        <a:t>2020 год</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60609">
                <a:tc>
                  <a:txBody>
                    <a:bodyPr/>
                    <a:lstStyle/>
                    <a:p>
                      <a:pPr algn="ctr"/>
                      <a:r>
                        <a:rPr lang="ru-RU" sz="1600" b="1" dirty="0" smtClean="0">
                          <a:solidFill>
                            <a:sysClr val="windowText" lastClr="000000"/>
                          </a:solidFill>
                          <a:latin typeface="Times New Roman" pitchFamily="18" charset="0"/>
                          <a:cs typeface="Times New Roman" pitchFamily="18" charset="0"/>
                        </a:rPr>
                        <a:t>Всего обращений</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1" dirty="0" smtClean="0">
                          <a:solidFill>
                            <a:sysClr val="windowText" lastClr="000000"/>
                          </a:solidFill>
                          <a:latin typeface="Times New Roman" pitchFamily="18" charset="0"/>
                          <a:cs typeface="Times New Roman" pitchFamily="18" charset="0"/>
                        </a:rPr>
                        <a:t>101</a:t>
                      </a:r>
                      <a:endParaRPr lang="ru-RU" sz="1600" b="1"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1" kern="1200" dirty="0" smtClean="0">
                          <a:solidFill>
                            <a:sysClr val="windowText" lastClr="000000"/>
                          </a:solidFill>
                          <a:latin typeface="Times New Roman" pitchFamily="18" charset="0"/>
                          <a:ea typeface="+mn-ea"/>
                          <a:cs typeface="Times New Roman" pitchFamily="18" charset="0"/>
                        </a:rPr>
                        <a:t>334</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60609">
                <a:tc>
                  <a:txBody>
                    <a:bodyPr/>
                    <a:lstStyle/>
                    <a:p>
                      <a:pPr algn="ctr"/>
                      <a:r>
                        <a:rPr lang="ru-RU" sz="1600" dirty="0" smtClean="0">
                          <a:solidFill>
                            <a:sysClr val="windowText" lastClr="000000"/>
                          </a:solidFill>
                          <a:latin typeface="Times New Roman" pitchFamily="18" charset="0"/>
                          <a:cs typeface="Times New Roman" pitchFamily="18" charset="0"/>
                        </a:rPr>
                        <a:t>Жалобы</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dirty="0" smtClean="0">
                          <a:solidFill>
                            <a:sysClr val="windowText" lastClr="000000"/>
                          </a:solidFill>
                          <a:latin typeface="Times New Roman" pitchFamily="18" charset="0"/>
                          <a:cs typeface="Times New Roman" pitchFamily="18" charset="0"/>
                        </a:rPr>
                        <a:t>27</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kern="1200" dirty="0" smtClean="0">
                          <a:solidFill>
                            <a:sysClr val="windowText" lastClr="000000"/>
                          </a:solidFill>
                          <a:latin typeface="Times New Roman" pitchFamily="18" charset="0"/>
                          <a:ea typeface="+mn-ea"/>
                          <a:cs typeface="Times New Roman" pitchFamily="18" charset="0"/>
                        </a:rPr>
                        <a:t>32</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60609">
                <a:tc>
                  <a:txBody>
                    <a:bodyPr/>
                    <a:lstStyle/>
                    <a:p>
                      <a:pPr algn="ctr"/>
                      <a:r>
                        <a:rPr lang="ru-RU" sz="1600" dirty="0" smtClean="0">
                          <a:solidFill>
                            <a:sysClr val="windowText" lastClr="000000"/>
                          </a:solidFill>
                          <a:latin typeface="Times New Roman" pitchFamily="18" charset="0"/>
                          <a:cs typeface="Times New Roman" pitchFamily="18" charset="0"/>
                        </a:rPr>
                        <a:t>Заявления</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dirty="0" smtClean="0">
                          <a:solidFill>
                            <a:sysClr val="windowText" lastClr="000000"/>
                          </a:solidFill>
                          <a:latin typeface="Times New Roman" pitchFamily="18" charset="0"/>
                          <a:cs typeface="Times New Roman" pitchFamily="18" charset="0"/>
                        </a:rPr>
                        <a:t>20</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kern="1200" dirty="0" smtClean="0">
                          <a:solidFill>
                            <a:sysClr val="windowText" lastClr="000000"/>
                          </a:solidFill>
                          <a:latin typeface="Times New Roman" pitchFamily="18" charset="0"/>
                          <a:ea typeface="+mn-ea"/>
                          <a:cs typeface="Times New Roman" pitchFamily="18" charset="0"/>
                        </a:rPr>
                        <a:t>31</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60609">
                <a:tc>
                  <a:txBody>
                    <a:bodyPr/>
                    <a:lstStyle/>
                    <a:p>
                      <a:pPr algn="ctr"/>
                      <a:r>
                        <a:rPr lang="ru-RU" sz="1600" dirty="0" smtClean="0">
                          <a:solidFill>
                            <a:sysClr val="windowText" lastClr="000000"/>
                          </a:solidFill>
                          <a:latin typeface="Times New Roman" pitchFamily="18" charset="0"/>
                          <a:cs typeface="Times New Roman" pitchFamily="18" charset="0"/>
                        </a:rPr>
                        <a:t>Устные обращения</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dirty="0" smtClean="0">
                          <a:solidFill>
                            <a:sysClr val="windowText" lastClr="000000"/>
                          </a:solidFill>
                          <a:latin typeface="Times New Roman" pitchFamily="18" charset="0"/>
                          <a:cs typeface="Times New Roman" pitchFamily="18" charset="0"/>
                        </a:rPr>
                        <a:t>53</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kern="1200" dirty="0" smtClean="0">
                          <a:solidFill>
                            <a:sysClr val="windowText" lastClr="000000"/>
                          </a:solidFill>
                          <a:latin typeface="Times New Roman" pitchFamily="18" charset="0"/>
                          <a:ea typeface="+mn-ea"/>
                          <a:cs typeface="Times New Roman" pitchFamily="18" charset="0"/>
                        </a:rPr>
                        <a:t>269</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260609">
                <a:tc>
                  <a:txBody>
                    <a:bodyPr/>
                    <a:lstStyle/>
                    <a:p>
                      <a:pPr algn="ctr"/>
                      <a:r>
                        <a:rPr lang="ru-RU" sz="1600" dirty="0" smtClean="0">
                          <a:solidFill>
                            <a:sysClr val="windowText" lastClr="000000"/>
                          </a:solidFill>
                          <a:latin typeface="Times New Roman" pitchFamily="18" charset="0"/>
                          <a:cs typeface="Times New Roman" pitchFamily="18" charset="0"/>
                        </a:rPr>
                        <a:t>Федеральные обращения</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dirty="0" smtClean="0">
                          <a:solidFill>
                            <a:sysClr val="windowText" lastClr="000000"/>
                          </a:solidFill>
                          <a:latin typeface="Times New Roman" pitchFamily="18" charset="0"/>
                          <a:cs typeface="Times New Roman" pitchFamily="18" charset="0"/>
                        </a:rPr>
                        <a:t>1</a:t>
                      </a:r>
                      <a:endParaRPr lang="ru-RU" sz="1600" dirty="0">
                        <a:solidFill>
                          <a:sysClr val="windowText" lastClr="000000"/>
                        </a:solidFill>
                        <a:latin typeface="Times New Roman" pitchFamily="18" charset="0"/>
                        <a:cs typeface="Times New Roman" pitchFamily="18" charset="0"/>
                      </a:endParaRP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ru-RU" sz="1600" b="0" kern="1200" dirty="0" smtClean="0">
                          <a:solidFill>
                            <a:sysClr val="windowText" lastClr="000000"/>
                          </a:solidFill>
                          <a:latin typeface="Times New Roman" pitchFamily="18" charset="0"/>
                          <a:ea typeface="+mn-ea"/>
                          <a:cs typeface="Times New Roman" pitchFamily="18" charset="0"/>
                        </a:rPr>
                        <a:t>2</a:t>
                      </a:r>
                    </a:p>
                  </a:txBody>
                  <a:tcPr marL="99060" marR="99060" anchor="ct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16" name="TextBox 15"/>
          <p:cNvSpPr txBox="1"/>
          <p:nvPr/>
        </p:nvSpPr>
        <p:spPr>
          <a:xfrm>
            <a:off x="619094" y="3280479"/>
            <a:ext cx="8851831" cy="3123924"/>
          </a:xfrm>
          <a:prstGeom prst="rect">
            <a:avLst/>
          </a:prstGeom>
          <a:noFill/>
        </p:spPr>
        <p:txBody>
          <a:bodyPr wrap="square" lIns="91432" tIns="45716" rIns="91432" bIns="45716" rtlCol="0">
            <a:spAutoFit/>
          </a:bodyPr>
          <a:lstStyle/>
          <a:p>
            <a:pPr marL="361920" algn="just"/>
            <a:r>
              <a:rPr lang="ru-RU" sz="1600" dirty="0" smtClean="0">
                <a:latin typeface="Times New Roman" pitchFamily="18" charset="0"/>
                <a:cs typeface="Times New Roman" pitchFamily="18" charset="0"/>
              </a:rPr>
              <a:t>	В 2021 году поступило 101 устное  и письменное обращение, более чем от 142 субъектов предпринимательства, из них:</a:t>
            </a:r>
          </a:p>
          <a:p>
            <a:pPr marL="360363" indent="182563" algn="just">
              <a:buFontTx/>
              <a:buChar char="-"/>
            </a:pPr>
            <a:r>
              <a:rPr lang="ru-RU" sz="1600" dirty="0" smtClean="0">
                <a:latin typeface="Times New Roman" pitchFamily="18" charset="0"/>
                <a:cs typeface="Times New Roman" pitchFamily="18" charset="0"/>
              </a:rPr>
              <a:t>жалоб о восстановлении нарушенных прав предпринимателей – 28, </a:t>
            </a:r>
          </a:p>
          <a:p>
            <a:pPr marL="360363" indent="182563" algn="just">
              <a:spcAft>
                <a:spcPts val="600"/>
              </a:spcAft>
              <a:buFontTx/>
              <a:buChar char="-"/>
            </a:pPr>
            <a:r>
              <a:rPr lang="ru-RU" sz="1600" dirty="0" smtClean="0">
                <a:latin typeface="Times New Roman" pitchFamily="18" charset="0"/>
                <a:cs typeface="Times New Roman" pitchFamily="18" charset="0"/>
              </a:rPr>
              <a:t>заявлений (устных и письменных) о содействии в реализации своих прав –  73. </a:t>
            </a:r>
          </a:p>
          <a:p>
            <a:pPr indent="361920" algn="just"/>
            <a:r>
              <a:rPr lang="ru-RU" sz="1600" dirty="0" smtClean="0">
                <a:latin typeface="Times New Roman" pitchFamily="18" charset="0"/>
                <a:cs typeface="Times New Roman" pitchFamily="18" charset="0"/>
              </a:rPr>
              <a:t>	Из 28-ми жалоб по состоянию на  01.01.2022 года:</a:t>
            </a:r>
          </a:p>
          <a:p>
            <a:pPr marL="646113" indent="-285750" algn="just">
              <a:buFont typeface="Arial" panose="020B0604020202020204" pitchFamily="34" charset="0"/>
              <a:buChar char="•"/>
            </a:pPr>
            <a:r>
              <a:rPr lang="ru-RU" sz="1600" dirty="0" smtClean="0">
                <a:latin typeface="Times New Roman" pitchFamily="18" charset="0"/>
                <a:cs typeface="Times New Roman" pitchFamily="18" charset="0"/>
              </a:rPr>
              <a:t>работа завершена по 26-ти жалобам (93%), в том числе:</a:t>
            </a:r>
          </a:p>
          <a:p>
            <a:pPr marL="896938" indent="360363" algn="just">
              <a:buFontTx/>
              <a:buChar char="-"/>
            </a:pPr>
            <a:r>
              <a:rPr lang="ru-RU" sz="1600" dirty="0" smtClean="0">
                <a:latin typeface="Times New Roman" pitchFamily="18" charset="0"/>
                <a:cs typeface="Times New Roman" pitchFamily="18" charset="0"/>
              </a:rPr>
              <a:t>права восстановлены  по 24-ти жалобам (96%), </a:t>
            </a:r>
          </a:p>
          <a:p>
            <a:pPr marL="896938" indent="360363" algn="just">
              <a:buFontTx/>
              <a:buChar char="-"/>
            </a:pPr>
            <a:r>
              <a:rPr lang="ru-RU" sz="1600" dirty="0" smtClean="0">
                <a:latin typeface="Times New Roman" pitchFamily="18" charset="0"/>
                <a:cs typeface="Times New Roman" pitchFamily="18" charset="0"/>
              </a:rPr>
              <a:t>не установлено нарушений прав  по 2-м жалобам.</a:t>
            </a:r>
          </a:p>
          <a:p>
            <a:pPr marL="647700" indent="-285750" algn="just">
              <a:buFont typeface="Arial" panose="020B0604020202020204" pitchFamily="34" charset="0"/>
              <a:buChar char="•"/>
            </a:pPr>
            <a:r>
              <a:rPr lang="ru-RU" sz="1600" dirty="0" smtClean="0">
                <a:latin typeface="Times New Roman" pitchFamily="18" charset="0"/>
                <a:cs typeface="Times New Roman" pitchFamily="18" charset="0"/>
              </a:rPr>
              <a:t>на контроле -  2 жалобы.</a:t>
            </a:r>
          </a:p>
          <a:p>
            <a:pPr marL="361920" algn="just"/>
            <a:r>
              <a:rPr lang="ru-RU" sz="1600" dirty="0" smtClean="0">
                <a:latin typeface="Times New Roman" pitchFamily="18" charset="0"/>
                <a:cs typeface="Times New Roman" pitchFamily="18" charset="0"/>
              </a:rPr>
              <a:t>	По всем обращениям оказано содействие в восстановлении и реализации прав предпринимателей, проведены консультации во взаимодействии с федеральными, региональными и муниципальными органами власти.</a:t>
            </a:r>
            <a:endParaRPr lang="ru-RU" sz="1600" dirty="0">
              <a:latin typeface="Times New Roman" pitchFamily="18" charset="0"/>
              <a:cs typeface="Times New Roman" pitchFamily="18" charset="0"/>
            </a:endParaRPr>
          </a:p>
        </p:txBody>
      </p:sp>
      <p:sp>
        <p:nvSpPr>
          <p:cNvPr id="9" name="Номер слайда 8"/>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18</a:t>
            </a:fld>
            <a:endParaRPr lang="ru-RU" dirty="0">
              <a:solidFill>
                <a:prstClr val="black">
                  <a:tint val="75000"/>
                </a:prstClr>
              </a:solidFill>
            </a:endParaRPr>
          </a:p>
        </p:txBody>
      </p:sp>
      <p:sp>
        <p:nvSpPr>
          <p:cNvPr id="10"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
        <p:nvSpPr>
          <p:cNvPr id="4" name="TextBox 3"/>
          <p:cNvSpPr txBox="1"/>
          <p:nvPr/>
        </p:nvSpPr>
        <p:spPr>
          <a:xfrm>
            <a:off x="3824867" y="890978"/>
            <a:ext cx="2440283" cy="369332"/>
          </a:xfrm>
          <a:prstGeom prst="rect">
            <a:avLst/>
          </a:prstGeom>
          <a:noFill/>
        </p:spPr>
        <p:txBody>
          <a:bodyPr wrap="none" rtlCol="0">
            <a:spAutoFit/>
          </a:bodyPr>
          <a:lstStyle/>
          <a:p>
            <a:r>
              <a:rPr lang="ru-RU" dirty="0">
                <a:latin typeface="Times New Roman" panose="02020603050405020304" pitchFamily="18" charset="0"/>
                <a:cs typeface="Times New Roman" panose="02020603050405020304" pitchFamily="18" charset="0"/>
              </a:rPr>
              <a:t>Статистика обращений</a:t>
            </a:r>
          </a:p>
        </p:txBody>
      </p:sp>
    </p:spTree>
    <p:extLst>
      <p:ext uri="{BB962C8B-B14F-4D97-AF65-F5344CB8AC3E}">
        <p14:creationId xmlns:p14="http://schemas.microsoft.com/office/powerpoint/2010/main" val="287391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04193" y="536289"/>
            <a:ext cx="8649480" cy="357171"/>
          </a:xfrm>
          <a:solidFill>
            <a:schemeClr val="accent5">
              <a:lumMod val="75000"/>
            </a:schemeClr>
          </a:solidFill>
        </p:spPr>
        <p:txBody>
          <a:bodyPr>
            <a:noAutofit/>
          </a:bodyPr>
          <a:lstStyle/>
          <a:p>
            <a:pPr algn="ctr"/>
            <a:r>
              <a:rPr lang="ru-RU" sz="2000" b="1" dirty="0">
                <a:solidFill>
                  <a:schemeClr val="bg1"/>
                </a:solidFill>
              </a:rPr>
              <a:t>ОБРАЩЕНИЯ ПРЕДПРИНИМАТЕЛЕЙ  </a:t>
            </a: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19</a:t>
            </a:fld>
            <a:endParaRPr lang="ru-RU" dirty="0">
              <a:solidFill>
                <a:prstClr val="black">
                  <a:tint val="75000"/>
                </a:prstClr>
              </a:solidFill>
            </a:endParaRPr>
          </a:p>
        </p:txBody>
      </p:sp>
      <p:sp>
        <p:nvSpPr>
          <p:cNvPr id="1025" name="Rectangle 1"/>
          <p:cNvSpPr>
            <a:spLocks noChangeArrowheads="1"/>
          </p:cNvSpPr>
          <p:nvPr/>
        </p:nvSpPr>
        <p:spPr bwMode="auto">
          <a:xfrm>
            <a:off x="1023910" y="857232"/>
            <a:ext cx="8501122"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dirty="0" smtClean="0"/>
          </a:p>
          <a:p>
            <a:pPr>
              <a:lnSpc>
                <a:spcPct val="150000"/>
              </a:lnSpc>
            </a:pPr>
            <a:endParaRPr lang="ru-RU" dirty="0" smtClean="0">
              <a:latin typeface="Times New Roman" pitchFamily="18" charset="0"/>
              <a:cs typeface="Times New Roman" pitchFamily="18" charset="0"/>
            </a:endParaRPr>
          </a:p>
        </p:txBody>
      </p:sp>
      <p:graphicFrame>
        <p:nvGraphicFramePr>
          <p:cNvPr id="9" name="Диаграмма 8"/>
          <p:cNvGraphicFramePr/>
          <p:nvPr>
            <p:extLst>
              <p:ext uri="{D42A27DB-BD31-4B8C-83A1-F6EECF244321}">
                <p14:modId xmlns:p14="http://schemas.microsoft.com/office/powerpoint/2010/main" val="3618440620"/>
              </p:ext>
            </p:extLst>
          </p:nvPr>
        </p:nvGraphicFramePr>
        <p:xfrm>
          <a:off x="900879" y="1412776"/>
          <a:ext cx="8228585" cy="4716538"/>
        </p:xfrm>
        <a:graphic>
          <a:graphicData uri="http://schemas.openxmlformats.org/drawingml/2006/chart">
            <c:chart xmlns:c="http://schemas.openxmlformats.org/drawingml/2006/chart" xmlns:r="http://schemas.openxmlformats.org/officeDocument/2006/relationships" r:id="rId4"/>
          </a:graphicData>
        </a:graphic>
      </p:graphicFrame>
      <p:sp>
        <p:nvSpPr>
          <p:cNvPr id="23"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
        <p:nvSpPr>
          <p:cNvPr id="4" name="TextBox 3"/>
          <p:cNvSpPr txBox="1"/>
          <p:nvPr/>
        </p:nvSpPr>
        <p:spPr>
          <a:xfrm>
            <a:off x="3800872" y="1027944"/>
            <a:ext cx="2304256"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Тематика обращений</a:t>
            </a:r>
          </a:p>
        </p:txBody>
      </p:sp>
    </p:spTree>
    <p:extLst>
      <p:ext uri="{BB962C8B-B14F-4D97-AF65-F5344CB8AC3E}">
        <p14:creationId xmlns:p14="http://schemas.microsoft.com/office/powerpoint/2010/main" val="287391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82320" y="416074"/>
            <a:ext cx="8856984" cy="382271"/>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defRPr/>
            </a:pPr>
            <a:r>
              <a:rPr lang="ru-RU" sz="2000" b="1" dirty="0" smtClean="0">
                <a:solidFill>
                  <a:schemeClr val="bg1"/>
                </a:solidFill>
              </a:rPr>
              <a:t>СОДЕРЖАНИЕ</a:t>
            </a:r>
            <a:endParaRPr lang="ru-RU" sz="2000" b="1" dirty="0">
              <a:solidFill>
                <a:schemeClr val="bg1"/>
              </a:solidFill>
            </a:endParaRP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1665118434"/>
              </p:ext>
            </p:extLst>
          </p:nvPr>
        </p:nvGraphicFramePr>
        <p:xfrm>
          <a:off x="625001" y="831397"/>
          <a:ext cx="8786874" cy="5613433"/>
        </p:xfrm>
        <a:graphic>
          <a:graphicData uri="http://schemas.openxmlformats.org/drawingml/2006/table">
            <a:tbl>
              <a:tblPr/>
              <a:tblGrid>
                <a:gridCol w="8073437"/>
                <a:gridCol w="713437"/>
              </a:tblGrid>
              <a:tr h="482396">
                <a:tc>
                  <a:txBody>
                    <a:bodyPr/>
                    <a:lstStyle/>
                    <a:p>
                      <a:pPr marL="447675" indent="0" algn="just">
                        <a:lnSpc>
                          <a:spcPct val="115000"/>
                        </a:lnSpc>
                        <a:spcAft>
                          <a:spcPts val="0"/>
                        </a:spcAft>
                      </a:pPr>
                      <a:r>
                        <a:rPr lang="en-US" sz="1400" b="0" kern="1200" cap="all" dirty="0">
                          <a:solidFill>
                            <a:schemeClr val="tx1"/>
                          </a:solidFill>
                          <a:latin typeface="Times New Roman"/>
                          <a:ea typeface="Calibri"/>
                          <a:cs typeface="Times New Roman"/>
                        </a:rPr>
                        <a:t>I</a:t>
                      </a:r>
                      <a:r>
                        <a:rPr lang="ru-RU" sz="1400" b="0" kern="1200" cap="all" dirty="0" smtClean="0">
                          <a:solidFill>
                            <a:schemeClr val="tx1"/>
                          </a:solidFill>
                          <a:latin typeface="Times New Roman"/>
                          <a:ea typeface="Calibri"/>
                          <a:cs typeface="Times New Roman"/>
                        </a:rPr>
                        <a:t>.</a:t>
                      </a:r>
                      <a:r>
                        <a:rPr lang="ru-RU" sz="1400" b="0" kern="1200" cap="all" baseline="0" dirty="0" smtClean="0">
                          <a:solidFill>
                            <a:schemeClr val="tx1"/>
                          </a:solidFill>
                          <a:latin typeface="Times New Roman"/>
                          <a:ea typeface="Calibri"/>
                          <a:cs typeface="Times New Roman"/>
                        </a:rPr>
                        <a:t> </a:t>
                      </a:r>
                      <a:r>
                        <a:rPr lang="ru-RU" sz="1400" b="0" kern="1200" cap="all" dirty="0" smtClean="0">
                          <a:solidFill>
                            <a:schemeClr val="tx1"/>
                          </a:solidFill>
                          <a:latin typeface="Times New Roman"/>
                          <a:ea typeface="Calibri"/>
                          <a:cs typeface="Times New Roman"/>
                        </a:rPr>
                        <a:t>Институт Уполномоченного по защите прав предпринимателей в Костромской области</a:t>
                      </a:r>
                      <a:endParaRPr lang="ru-RU" sz="1400" b="0" kern="1200" cap="all" dirty="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endParaRPr lang="ru-RU" sz="1600" dirty="0">
                        <a:latin typeface="Times New Roman"/>
                        <a:ea typeface="Calibri"/>
                        <a:cs typeface="Times New Roman"/>
                      </a:endParaRPr>
                    </a:p>
                  </a:txBody>
                  <a:tcPr marL="66261" marR="66261" marT="0" marB="0" anchor="b">
                    <a:lnL>
                      <a:noFill/>
                    </a:lnL>
                    <a:lnR>
                      <a:noFill/>
                    </a:lnR>
                    <a:lnT>
                      <a:noFill/>
                    </a:lnT>
                    <a:lnB>
                      <a:noFill/>
                    </a:lnB>
                  </a:tcPr>
                </a:tc>
              </a:tr>
              <a:tr h="266860">
                <a:tc>
                  <a:txBody>
                    <a:bodyPr/>
                    <a:lstStyle/>
                    <a:p>
                      <a:pPr marL="0" marR="88900" indent="447675" algn="just">
                        <a:lnSpc>
                          <a:spcPct val="100000"/>
                        </a:lnSpc>
                        <a:spcAft>
                          <a:spcPts val="0"/>
                        </a:spcAft>
                        <a:tabLst/>
                      </a:pPr>
                      <a:r>
                        <a:rPr lang="ru-RU" sz="1400" dirty="0">
                          <a:latin typeface="Times New Roman"/>
                          <a:ea typeface="Calibri"/>
                          <a:cs typeface="Times New Roman"/>
                        </a:rPr>
                        <a:t>1. </a:t>
                      </a:r>
                      <a:r>
                        <a:rPr lang="ru-RU" sz="1400" dirty="0" smtClean="0">
                          <a:latin typeface="Times New Roman"/>
                          <a:ea typeface="Calibri"/>
                          <a:cs typeface="Times New Roman"/>
                        </a:rPr>
                        <a:t>Правовая основа деятельности Уполномоченного</a:t>
                      </a:r>
                      <a:endParaRPr lang="ru-RU" sz="1400" dirty="0">
                        <a:latin typeface="Calibri"/>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3</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49940">
                <a:tc>
                  <a:txBody>
                    <a:bodyPr/>
                    <a:lstStyle/>
                    <a:p>
                      <a:pPr marL="0" marR="88900" indent="449263" algn="just">
                        <a:lnSpc>
                          <a:spcPct val="100000"/>
                        </a:lnSpc>
                        <a:spcAft>
                          <a:spcPts val="0"/>
                        </a:spcAft>
                        <a:tabLst>
                          <a:tab pos="630555" algn="l"/>
                        </a:tabLst>
                      </a:pPr>
                      <a:r>
                        <a:rPr lang="ru-RU" sz="1400" dirty="0" smtClean="0">
                          <a:latin typeface="Times New Roman"/>
                          <a:ea typeface="Calibri"/>
                          <a:cs typeface="Times New Roman"/>
                        </a:rPr>
                        <a:t>2.</a:t>
                      </a:r>
                      <a:r>
                        <a:rPr lang="ru-RU" sz="1400" baseline="0" dirty="0" smtClean="0">
                          <a:latin typeface="Times New Roman"/>
                          <a:ea typeface="Calibri"/>
                          <a:cs typeface="Times New Roman"/>
                        </a:rPr>
                        <a:t> </a:t>
                      </a:r>
                      <a:r>
                        <a:rPr lang="ru-RU" sz="1400" dirty="0" smtClean="0">
                          <a:latin typeface="Times New Roman"/>
                          <a:ea typeface="Calibri"/>
                          <a:cs typeface="Times New Roman"/>
                        </a:rPr>
                        <a:t>Цели и  </a:t>
                      </a:r>
                      <a:r>
                        <a:rPr lang="ru-RU" sz="1400" dirty="0">
                          <a:latin typeface="Times New Roman"/>
                          <a:ea typeface="Calibri"/>
                          <a:cs typeface="Times New Roman"/>
                        </a:rPr>
                        <a:t>задачи </a:t>
                      </a:r>
                      <a:r>
                        <a:rPr lang="ru-RU" sz="1400" dirty="0" smtClean="0">
                          <a:latin typeface="Times New Roman"/>
                          <a:ea typeface="Calibri"/>
                          <a:cs typeface="Times New Roman"/>
                        </a:rPr>
                        <a:t> </a:t>
                      </a:r>
                      <a:r>
                        <a:rPr lang="ru-RU" sz="1400" dirty="0">
                          <a:latin typeface="Times New Roman"/>
                          <a:ea typeface="Calibri"/>
                          <a:cs typeface="Times New Roman"/>
                        </a:rPr>
                        <a:t>деятельности Уполномоченного</a:t>
                      </a:r>
                      <a:endParaRPr lang="ru-RU" sz="1400" dirty="0">
                        <a:latin typeface="Calibri"/>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a:latin typeface="Times New Roman"/>
                          <a:ea typeface="Calibri"/>
                          <a:cs typeface="Times New Roman"/>
                        </a:rPr>
                        <a:t>4</a:t>
                      </a:r>
                      <a:endParaRPr lang="ru-RU" sz="1200" dirty="0">
                        <a:latin typeface="Calibri"/>
                        <a:ea typeface="Calibri"/>
                        <a:cs typeface="Times New Roman"/>
                      </a:endParaRPr>
                    </a:p>
                  </a:txBody>
                  <a:tcPr marL="66261" marR="66261" marT="0" marB="0" anchor="b">
                    <a:lnL>
                      <a:noFill/>
                    </a:lnL>
                    <a:lnR>
                      <a:noFill/>
                    </a:lnR>
                    <a:lnT>
                      <a:noFill/>
                    </a:lnT>
                    <a:lnB>
                      <a:noFill/>
                    </a:lnB>
                  </a:tcPr>
                </a:tc>
              </a:tr>
              <a:tr h="249940">
                <a:tc>
                  <a:txBody>
                    <a:bodyPr/>
                    <a:lstStyle/>
                    <a:p>
                      <a:pPr marL="0" marR="88900" indent="449263" algn="just">
                        <a:lnSpc>
                          <a:spcPct val="100000"/>
                        </a:lnSpc>
                        <a:spcAft>
                          <a:spcPts val="0"/>
                        </a:spcAft>
                        <a:tabLst>
                          <a:tab pos="630555" algn="l"/>
                        </a:tabLst>
                      </a:pPr>
                      <a:r>
                        <a:rPr lang="ru-RU" sz="1400" dirty="0" smtClean="0">
                          <a:latin typeface="Times New Roman"/>
                          <a:ea typeface="Calibri"/>
                          <a:cs typeface="Times New Roman"/>
                        </a:rPr>
                        <a:t>3.</a:t>
                      </a:r>
                      <a:r>
                        <a:rPr lang="ru-RU" sz="1400" baseline="0" dirty="0" smtClean="0">
                          <a:latin typeface="Times New Roman"/>
                          <a:ea typeface="Calibri"/>
                          <a:cs typeface="Times New Roman"/>
                        </a:rPr>
                        <a:t> </a:t>
                      </a:r>
                      <a:r>
                        <a:rPr lang="ru-RU" sz="1400" dirty="0" smtClean="0">
                          <a:latin typeface="Times New Roman"/>
                          <a:ea typeface="Calibri"/>
                          <a:cs typeface="Times New Roman"/>
                        </a:rPr>
                        <a:t>Структура </a:t>
                      </a:r>
                      <a:r>
                        <a:rPr lang="ru-RU" sz="1400" dirty="0">
                          <a:latin typeface="Times New Roman"/>
                          <a:ea typeface="Calibri"/>
                          <a:cs typeface="Times New Roman"/>
                        </a:rPr>
                        <a:t>регионального института Уполномоченного</a:t>
                      </a:r>
                      <a:endParaRPr lang="ru-RU" sz="1400" dirty="0">
                        <a:latin typeface="Calibri"/>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a:latin typeface="Times New Roman"/>
                          <a:ea typeface="Calibri"/>
                          <a:cs typeface="Times New Roman"/>
                        </a:rPr>
                        <a:t>5</a:t>
                      </a:r>
                      <a:endParaRPr lang="ru-RU" sz="1200" dirty="0">
                        <a:latin typeface="Calibri"/>
                        <a:ea typeface="Calibri"/>
                        <a:cs typeface="Times New Roman"/>
                      </a:endParaRPr>
                    </a:p>
                  </a:txBody>
                  <a:tcPr marL="66261" marR="66261" marT="0" marB="0" anchor="b">
                    <a:lnL>
                      <a:noFill/>
                    </a:lnL>
                    <a:lnR>
                      <a:noFill/>
                    </a:lnR>
                    <a:lnT>
                      <a:noFill/>
                    </a:lnT>
                    <a:lnB>
                      <a:noFill/>
                    </a:lnB>
                  </a:tcPr>
                </a:tc>
              </a:tr>
              <a:tr h="277454">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en-US" sz="1400" b="0" kern="1200" cap="all" dirty="0" smtClean="0">
                          <a:solidFill>
                            <a:schemeClr val="tx1"/>
                          </a:solidFill>
                          <a:latin typeface="Times New Roman"/>
                          <a:ea typeface="Calibri"/>
                          <a:cs typeface="Times New Roman"/>
                        </a:rPr>
                        <a:t>II</a:t>
                      </a:r>
                      <a:r>
                        <a:rPr lang="ru-RU" sz="1400" b="0" kern="1200" cap="all" dirty="0" smtClean="0">
                          <a:solidFill>
                            <a:schemeClr val="tx1"/>
                          </a:solidFill>
                          <a:latin typeface="Times New Roman"/>
                          <a:ea typeface="Calibri"/>
                          <a:cs typeface="Times New Roman"/>
                        </a:rPr>
                        <a:t>. МАЛОЕ И среднее предпринимательство</a:t>
                      </a:r>
                      <a:r>
                        <a:rPr lang="ru-RU" sz="1400" b="0" kern="1200" cap="all" baseline="0" dirty="0" smtClean="0">
                          <a:solidFill>
                            <a:schemeClr val="tx1"/>
                          </a:solidFill>
                          <a:latin typeface="Times New Roman"/>
                          <a:ea typeface="Calibri"/>
                          <a:cs typeface="Times New Roman"/>
                        </a:rPr>
                        <a:t> костромской области</a:t>
                      </a:r>
                      <a:endParaRPr lang="ru-RU" sz="1400" b="0" kern="1200" cap="all"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marL="0" indent="0" algn="r" defTabSz="914323" rtl="0" eaLnBrk="1" latinLnBrk="0" hangingPunct="1">
                        <a:lnSpc>
                          <a:spcPct val="115000"/>
                        </a:lnSpc>
                        <a:spcAft>
                          <a:spcPts val="0"/>
                        </a:spcAft>
                      </a:pPr>
                      <a:endParaRPr lang="ru-RU" sz="1200" kern="1200" dirty="0">
                        <a:solidFill>
                          <a:schemeClr val="tx1"/>
                        </a:solidFill>
                        <a:latin typeface="Times New Roman"/>
                        <a:ea typeface="Calibri"/>
                        <a:cs typeface="Times New Roman"/>
                      </a:endParaRPr>
                    </a:p>
                  </a:txBody>
                  <a:tcPr marL="66261" marR="66261" marT="0" marB="0" anchor="b">
                    <a:lnL>
                      <a:noFill/>
                    </a:lnL>
                    <a:lnR>
                      <a:noFill/>
                    </a:lnR>
                    <a:lnT>
                      <a:noFill/>
                    </a:lnT>
                    <a:lnB>
                      <a:noFill/>
                    </a:lnB>
                  </a:tcPr>
                </a:tc>
              </a:tr>
              <a:tr h="277454">
                <a:tc>
                  <a:txBody>
                    <a:bodyPr/>
                    <a:lstStyle/>
                    <a:p>
                      <a:pPr marL="0" marR="0" indent="444500" algn="just" defTabSz="914323" rtl="0" eaLnBrk="1" fontAlgn="auto" latinLnBrk="0" hangingPunct="1">
                        <a:lnSpc>
                          <a:spcPct val="115000"/>
                        </a:lnSpc>
                        <a:spcBef>
                          <a:spcPts val="0"/>
                        </a:spcBef>
                        <a:spcAft>
                          <a:spcPts val="0"/>
                        </a:spcAft>
                        <a:buClrTx/>
                        <a:buSzTx/>
                        <a:buFontTx/>
                        <a:buNone/>
                        <a:tabLst/>
                        <a:defRPr/>
                      </a:pPr>
                      <a:r>
                        <a:rPr lang="ru-RU" sz="1400" kern="1200" dirty="0" smtClean="0">
                          <a:solidFill>
                            <a:schemeClr val="tx1"/>
                          </a:solidFill>
                          <a:latin typeface="Times New Roman"/>
                          <a:ea typeface="Calibri"/>
                          <a:cs typeface="Times New Roman"/>
                        </a:rPr>
                        <a:t>1. Количественный состав МСП Костромской области</a:t>
                      </a:r>
                    </a:p>
                  </a:txBody>
                  <a:tcPr marL="66261" marR="66261" marT="0" marB="0">
                    <a:lnL>
                      <a:noFill/>
                    </a:lnL>
                    <a:lnR>
                      <a:noFill/>
                    </a:lnR>
                    <a:lnT>
                      <a:noFill/>
                    </a:lnT>
                    <a:lnB>
                      <a:noFill/>
                    </a:lnB>
                  </a:tcPr>
                </a:tc>
                <a:tc>
                  <a:txBody>
                    <a:bodyPr/>
                    <a:lstStyle/>
                    <a:p>
                      <a:pPr marL="0" indent="0" algn="r" defTabSz="914323" rtl="0" eaLnBrk="1" latinLnBrk="0" hangingPunct="1">
                        <a:lnSpc>
                          <a:spcPct val="115000"/>
                        </a:lnSpc>
                        <a:spcAft>
                          <a:spcPts val="0"/>
                        </a:spcAft>
                      </a:pPr>
                      <a:r>
                        <a:rPr lang="ru-RU" sz="1200" kern="1200" dirty="0" smtClean="0">
                          <a:solidFill>
                            <a:schemeClr val="tx1"/>
                          </a:solidFill>
                          <a:latin typeface="Times New Roman"/>
                          <a:ea typeface="Calibri"/>
                          <a:cs typeface="Times New Roman"/>
                        </a:rPr>
                        <a:t>6</a:t>
                      </a:r>
                      <a:endParaRPr lang="ru-RU" sz="1200" kern="1200" dirty="0">
                        <a:solidFill>
                          <a:schemeClr val="tx1"/>
                        </a:solidFill>
                        <a:latin typeface="Times New Roman"/>
                        <a:ea typeface="Calibri"/>
                        <a:cs typeface="Times New Roman"/>
                      </a:endParaRPr>
                    </a:p>
                  </a:txBody>
                  <a:tcPr marL="66261" marR="66261" marT="0" marB="0" anchor="b">
                    <a:lnL>
                      <a:noFill/>
                    </a:lnL>
                    <a:lnR>
                      <a:noFill/>
                    </a:lnR>
                    <a:lnT>
                      <a:noFill/>
                    </a:lnT>
                    <a:lnB>
                      <a:noFill/>
                    </a:lnB>
                  </a:tcPr>
                </a:tc>
              </a:tr>
              <a:tr h="277454">
                <a:tc>
                  <a:txBody>
                    <a:bodyPr/>
                    <a:lstStyle/>
                    <a:p>
                      <a:pPr marL="0" marR="0" indent="444500" algn="just" defTabSz="914323" rtl="0" eaLnBrk="1" fontAlgn="auto" latinLnBrk="0" hangingPunct="1">
                        <a:lnSpc>
                          <a:spcPct val="115000"/>
                        </a:lnSpc>
                        <a:spcBef>
                          <a:spcPts val="0"/>
                        </a:spcBef>
                        <a:spcAft>
                          <a:spcPts val="0"/>
                        </a:spcAft>
                        <a:buClrTx/>
                        <a:buSzTx/>
                        <a:buFontTx/>
                        <a:buNone/>
                        <a:tabLst/>
                        <a:defRPr/>
                      </a:pPr>
                      <a:r>
                        <a:rPr lang="en-US" sz="1400" b="0" kern="1200" cap="all" dirty="0" smtClean="0">
                          <a:solidFill>
                            <a:schemeClr val="tx1"/>
                          </a:solidFill>
                          <a:latin typeface="Times New Roman"/>
                          <a:ea typeface="Calibri"/>
                          <a:cs typeface="Times New Roman"/>
                        </a:rPr>
                        <a:t>III</a:t>
                      </a:r>
                      <a:r>
                        <a:rPr lang="ru-RU" sz="1400" b="0" kern="1200" cap="all" dirty="0" smtClean="0">
                          <a:solidFill>
                            <a:schemeClr val="tx1"/>
                          </a:solidFill>
                          <a:latin typeface="Times New Roman"/>
                          <a:ea typeface="Calibri"/>
                          <a:cs typeface="Times New Roman"/>
                        </a:rPr>
                        <a:t>. АНАЛИЗ СОСТОЯНИЯ БИЗНЕСА 2021</a:t>
                      </a:r>
                    </a:p>
                  </a:txBody>
                  <a:tcPr marL="66261" marR="66261" marT="0" marB="0">
                    <a:lnL>
                      <a:noFill/>
                    </a:lnL>
                    <a:lnR>
                      <a:noFill/>
                    </a:lnR>
                    <a:lnT>
                      <a:noFill/>
                    </a:lnT>
                    <a:lnB>
                      <a:noFill/>
                    </a:lnB>
                  </a:tcPr>
                </a:tc>
                <a:tc>
                  <a:txBody>
                    <a:bodyPr/>
                    <a:lstStyle/>
                    <a:p>
                      <a:pPr marL="0" indent="0" algn="r" defTabSz="914323" rtl="0" eaLnBrk="1" latinLnBrk="0" hangingPunct="1">
                        <a:lnSpc>
                          <a:spcPct val="115000"/>
                        </a:lnSpc>
                        <a:spcAft>
                          <a:spcPts val="0"/>
                        </a:spcAft>
                      </a:pPr>
                      <a:endParaRPr lang="ru-RU" sz="1200" kern="1200" dirty="0">
                        <a:solidFill>
                          <a:schemeClr val="tx1"/>
                        </a:solidFill>
                        <a:latin typeface="Times New Roman"/>
                        <a:ea typeface="Calibri"/>
                        <a:cs typeface="Times New Roman"/>
                      </a:endParaRPr>
                    </a:p>
                  </a:txBody>
                  <a:tcPr marL="66261" marR="66261" marT="0" marB="0" anchor="b">
                    <a:lnL>
                      <a:noFill/>
                    </a:lnL>
                    <a:lnR>
                      <a:noFill/>
                    </a:lnR>
                    <a:lnT>
                      <a:noFill/>
                    </a:lnT>
                    <a:lnB>
                      <a:noFill/>
                    </a:lnB>
                  </a:tcPr>
                </a:tc>
              </a:tr>
              <a:tr h="277454">
                <a:tc>
                  <a:txBody>
                    <a:bodyPr/>
                    <a:lstStyle/>
                    <a:p>
                      <a:pPr marL="0" marR="0" indent="444500" algn="just" defTabSz="914323" rtl="0" eaLnBrk="1" fontAlgn="auto" latinLnBrk="0" hangingPunct="1">
                        <a:lnSpc>
                          <a:spcPct val="115000"/>
                        </a:lnSpc>
                        <a:spcBef>
                          <a:spcPts val="0"/>
                        </a:spcBef>
                        <a:spcAft>
                          <a:spcPts val="0"/>
                        </a:spcAft>
                        <a:buClrTx/>
                        <a:buSzTx/>
                        <a:buFontTx/>
                        <a:buNone/>
                        <a:tabLst/>
                        <a:defRPr/>
                      </a:pPr>
                      <a:r>
                        <a:rPr lang="ru-RU" sz="1400" b="0" kern="1200" cap="none" dirty="0" smtClean="0">
                          <a:solidFill>
                            <a:schemeClr val="tx1"/>
                          </a:solidFill>
                          <a:latin typeface="Times New Roman"/>
                          <a:ea typeface="Calibri"/>
                          <a:cs typeface="Times New Roman"/>
                        </a:rPr>
                        <a:t>1. Данные опроса предпринимателей</a:t>
                      </a:r>
                      <a:endParaRPr lang="ru-RU" sz="1400" b="0" kern="1200" cap="all"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marL="0" indent="0" algn="r" defTabSz="914323" rtl="0" eaLnBrk="1" latinLnBrk="0" hangingPunct="1">
                        <a:lnSpc>
                          <a:spcPct val="115000"/>
                        </a:lnSpc>
                        <a:spcAft>
                          <a:spcPts val="0"/>
                        </a:spcAft>
                      </a:pPr>
                      <a:r>
                        <a:rPr lang="ru-RU" sz="1200" kern="1200" dirty="0" smtClean="0">
                          <a:solidFill>
                            <a:schemeClr val="tx1"/>
                          </a:solidFill>
                          <a:latin typeface="Times New Roman"/>
                          <a:ea typeface="Calibri"/>
                          <a:cs typeface="Times New Roman"/>
                        </a:rPr>
                        <a:t>8</a:t>
                      </a:r>
                      <a:endParaRPr lang="ru-RU" sz="1200" kern="1200" dirty="0">
                        <a:solidFill>
                          <a:schemeClr val="tx1"/>
                        </a:solidFill>
                        <a:latin typeface="Times New Roman"/>
                        <a:ea typeface="Calibri"/>
                        <a:cs typeface="Times New Roman"/>
                      </a:endParaRPr>
                    </a:p>
                  </a:txBody>
                  <a:tcPr marL="66261" marR="66261" marT="0" marB="0" anchor="b">
                    <a:lnL>
                      <a:noFill/>
                    </a:lnL>
                    <a:lnR>
                      <a:noFill/>
                    </a:lnR>
                    <a:lnT>
                      <a:noFill/>
                    </a:lnT>
                    <a:lnB>
                      <a:noFill/>
                    </a:lnB>
                  </a:tcPr>
                </a:tc>
              </a:tr>
              <a:tr h="277454">
                <a:tc>
                  <a:txBody>
                    <a:bodyPr/>
                    <a:lstStyle/>
                    <a:p>
                      <a:pPr marL="0" marR="0" indent="444500" algn="just" defTabSz="914323" rtl="0" eaLnBrk="1" fontAlgn="auto" latinLnBrk="0" hangingPunct="1">
                        <a:lnSpc>
                          <a:spcPct val="115000"/>
                        </a:lnSpc>
                        <a:spcBef>
                          <a:spcPts val="0"/>
                        </a:spcBef>
                        <a:spcAft>
                          <a:spcPts val="0"/>
                        </a:spcAft>
                        <a:buClrTx/>
                        <a:buSzTx/>
                        <a:buFontTx/>
                        <a:buNone/>
                        <a:tabLst/>
                        <a:defRPr/>
                      </a:pPr>
                      <a:r>
                        <a:rPr lang="ru-RU" sz="1400" b="0" kern="1200" cap="all" dirty="0" smtClean="0">
                          <a:solidFill>
                            <a:schemeClr val="tx1"/>
                          </a:solidFill>
                          <a:latin typeface="Times New Roman"/>
                          <a:ea typeface="Calibri"/>
                          <a:cs typeface="Times New Roman"/>
                        </a:rPr>
                        <a:t>2.</a:t>
                      </a:r>
                      <a:r>
                        <a:rPr lang="ru-RU" sz="1400" b="0" kern="1200" cap="none" dirty="0" smtClean="0">
                          <a:solidFill>
                            <a:schemeClr val="tx1"/>
                          </a:solidFill>
                          <a:latin typeface="Times New Roman"/>
                          <a:ea typeface="Calibri"/>
                          <a:cs typeface="Times New Roman"/>
                        </a:rPr>
                        <a:t> Выводы по оценке состояния бизнеса в 2021 году</a:t>
                      </a:r>
                      <a:endParaRPr lang="ru-RU" sz="1400" b="0" kern="1200" cap="all"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marL="0" marR="0" indent="0" algn="r" defTabSz="914323" rtl="0" eaLnBrk="1" fontAlgn="auto" latinLnBrk="0" hangingPunct="1">
                        <a:lnSpc>
                          <a:spcPct val="115000"/>
                        </a:lnSpc>
                        <a:spcBef>
                          <a:spcPts val="0"/>
                        </a:spcBef>
                        <a:spcAft>
                          <a:spcPts val="0"/>
                        </a:spcAft>
                        <a:buClrTx/>
                        <a:buSzTx/>
                        <a:buFontTx/>
                        <a:buNone/>
                        <a:tabLst/>
                        <a:defRPr/>
                      </a:pPr>
                      <a:r>
                        <a:rPr lang="ru-RU" sz="1200" kern="1200" dirty="0" smtClean="0">
                          <a:solidFill>
                            <a:schemeClr val="tx1"/>
                          </a:solidFill>
                          <a:latin typeface="Times New Roman"/>
                          <a:ea typeface="Calibri"/>
                          <a:cs typeface="Times New Roman"/>
                        </a:rPr>
                        <a:t>16</a:t>
                      </a:r>
                      <a:endParaRPr lang="ru-RU" sz="1200" kern="1200" dirty="0">
                        <a:solidFill>
                          <a:schemeClr val="tx1"/>
                        </a:solidFill>
                        <a:latin typeface="Times New Roman"/>
                        <a:ea typeface="Calibri"/>
                        <a:cs typeface="Times New Roman"/>
                      </a:endParaRPr>
                    </a:p>
                  </a:txBody>
                  <a:tcPr marL="66261" marR="66261" marT="0" marB="0" anchor="b">
                    <a:lnL>
                      <a:noFill/>
                    </a:lnL>
                    <a:lnR>
                      <a:noFill/>
                    </a:lnR>
                    <a:lnT>
                      <a:noFill/>
                    </a:lnT>
                    <a:lnB>
                      <a:noFill/>
                    </a:lnB>
                  </a:tcPr>
                </a:tc>
              </a:tr>
              <a:tr h="359629">
                <a:tc>
                  <a:txBody>
                    <a:bodyPr/>
                    <a:lstStyle/>
                    <a:p>
                      <a:pPr marL="0" marR="88900" indent="450215" algn="just" defTabSz="914400" rtl="0" eaLnBrk="1" latinLnBrk="0" hangingPunct="1">
                        <a:lnSpc>
                          <a:spcPct val="115000"/>
                        </a:lnSpc>
                        <a:spcBef>
                          <a:spcPts val="0"/>
                        </a:spcBef>
                        <a:spcAft>
                          <a:spcPts val="0"/>
                        </a:spcAft>
                      </a:pPr>
                      <a:r>
                        <a:rPr lang="en-US" sz="1400" b="0" kern="1200" cap="all" dirty="0" smtClean="0">
                          <a:solidFill>
                            <a:schemeClr val="tx1"/>
                          </a:solidFill>
                          <a:latin typeface="Times New Roman"/>
                          <a:ea typeface="Calibri"/>
                          <a:cs typeface="Times New Roman"/>
                        </a:rPr>
                        <a:t>IV</a:t>
                      </a:r>
                      <a:r>
                        <a:rPr lang="ru-RU" sz="1400" b="0" kern="1200" cap="all" dirty="0" smtClean="0">
                          <a:solidFill>
                            <a:schemeClr val="tx1"/>
                          </a:solidFill>
                          <a:latin typeface="Times New Roman"/>
                          <a:ea typeface="Calibri"/>
                          <a:cs typeface="Times New Roman"/>
                        </a:rPr>
                        <a:t>. </a:t>
                      </a:r>
                      <a:r>
                        <a:rPr lang="ru-RU" sz="1400" b="0" kern="1200" cap="all" dirty="0">
                          <a:solidFill>
                            <a:schemeClr val="tx1"/>
                          </a:solidFill>
                          <a:latin typeface="Times New Roman"/>
                          <a:ea typeface="Calibri"/>
                          <a:cs typeface="Times New Roman"/>
                        </a:rPr>
                        <a:t>Защита прав и законных интересов </a:t>
                      </a:r>
                      <a:r>
                        <a:rPr lang="ru-RU" sz="1400" b="0" kern="1200" cap="all" dirty="0" smtClean="0">
                          <a:solidFill>
                            <a:schemeClr val="tx1"/>
                          </a:solidFill>
                          <a:latin typeface="Times New Roman"/>
                          <a:ea typeface="Calibri"/>
                          <a:cs typeface="Times New Roman"/>
                        </a:rPr>
                        <a:t>предпринимателей. </a:t>
                      </a:r>
                    </a:p>
                    <a:p>
                      <a:pPr marL="0" marR="88900" indent="450215" algn="just" defTabSz="914400" rtl="0" eaLnBrk="1" latinLnBrk="0" hangingPunct="1">
                        <a:lnSpc>
                          <a:spcPct val="115000"/>
                        </a:lnSpc>
                        <a:spcBef>
                          <a:spcPts val="0"/>
                        </a:spcBef>
                        <a:spcAft>
                          <a:spcPts val="0"/>
                        </a:spcAft>
                      </a:pPr>
                      <a:r>
                        <a:rPr lang="ru-RU" sz="1400" b="0" kern="1200" cap="all" dirty="0" smtClean="0">
                          <a:solidFill>
                            <a:schemeClr val="tx1"/>
                          </a:solidFill>
                          <a:latin typeface="Times New Roman"/>
                          <a:ea typeface="Calibri"/>
                          <a:cs typeface="Times New Roman"/>
                        </a:rPr>
                        <a:t>ОБРАЩЕНИЯ</a:t>
                      </a:r>
                      <a:r>
                        <a:rPr lang="ru-RU" sz="1400" b="0" kern="1200" cap="all" baseline="0" dirty="0" smtClean="0">
                          <a:solidFill>
                            <a:schemeClr val="tx1"/>
                          </a:solidFill>
                          <a:latin typeface="Times New Roman"/>
                          <a:ea typeface="Calibri"/>
                          <a:cs typeface="Times New Roman"/>
                        </a:rPr>
                        <a:t> ПРЕДПРИНИМАТЕЛЕЙ </a:t>
                      </a:r>
                      <a:endParaRPr lang="ru-RU" sz="1400" b="0" kern="1200" cap="all" dirty="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endParaRPr lang="ru-RU" sz="1200" dirty="0">
                        <a:latin typeface="Times New Roman"/>
                        <a:ea typeface="Calibri"/>
                        <a:cs typeface="Times New Roman"/>
                      </a:endParaRPr>
                    </a:p>
                  </a:txBody>
                  <a:tcPr marL="66261" marR="66261" marT="0" marB="0" anchor="b">
                    <a:lnL>
                      <a:noFill/>
                    </a:lnL>
                    <a:lnR>
                      <a:noFill/>
                    </a:lnR>
                    <a:lnT>
                      <a:noFill/>
                    </a:lnT>
                    <a:lnB>
                      <a:noFill/>
                    </a:lnB>
                  </a:tcPr>
                </a:tc>
              </a:tr>
              <a:tr h="283725">
                <a:tc>
                  <a:txBody>
                    <a:bodyPr/>
                    <a:lstStyle/>
                    <a:p>
                      <a:pPr marL="0" marR="88900" indent="450215" algn="just" defTabSz="914400" rtl="0" eaLnBrk="1" latinLnBrk="0" hangingPunct="1">
                        <a:lnSpc>
                          <a:spcPct val="115000"/>
                        </a:lnSpc>
                        <a:spcBef>
                          <a:spcPts val="1200"/>
                        </a:spcBef>
                        <a:spcAft>
                          <a:spcPts val="0"/>
                        </a:spcAft>
                      </a:pPr>
                      <a:r>
                        <a:rPr lang="ru-RU" sz="1400" kern="1200" dirty="0" smtClean="0">
                          <a:solidFill>
                            <a:schemeClr val="tx1"/>
                          </a:solidFill>
                          <a:latin typeface="Times New Roman"/>
                          <a:ea typeface="Calibri"/>
                          <a:cs typeface="Times New Roman"/>
                        </a:rPr>
                        <a:t>1. Количественные показатели обращений</a:t>
                      </a:r>
                      <a:endParaRPr lang="ru-RU" sz="1400" kern="1200" dirty="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a:ea typeface="Calibri"/>
                          <a:cs typeface="Times New Roman"/>
                        </a:rPr>
                        <a:t>17</a:t>
                      </a:r>
                      <a:endParaRPr lang="ru-RU" sz="1200" dirty="0">
                        <a:latin typeface="Times New Roman"/>
                        <a:ea typeface="Calibri"/>
                        <a:cs typeface="Times New Roman"/>
                      </a:endParaRPr>
                    </a:p>
                  </a:txBody>
                  <a:tcPr marL="66261" marR="66261" marT="0" marB="0" anchor="b">
                    <a:lnL>
                      <a:noFill/>
                    </a:lnL>
                    <a:lnR>
                      <a:noFill/>
                    </a:lnR>
                    <a:lnT>
                      <a:noFill/>
                    </a:lnT>
                    <a:lnB>
                      <a:noFill/>
                    </a:lnB>
                  </a:tcPr>
                </a:tc>
              </a:tr>
              <a:tr h="283725">
                <a:tc>
                  <a:txBody>
                    <a:bodyPr/>
                    <a:lstStyle/>
                    <a:p>
                      <a:pPr marL="0" marR="88900" indent="449263" algn="just">
                        <a:lnSpc>
                          <a:spcPct val="115000"/>
                        </a:lnSpc>
                        <a:spcAft>
                          <a:spcPts val="0"/>
                        </a:spcAft>
                        <a:tabLst>
                          <a:tab pos="-180340" algn="l"/>
                          <a:tab pos="630555" algn="l"/>
                        </a:tabLst>
                      </a:pPr>
                      <a:r>
                        <a:rPr lang="ru-RU" sz="1400" cap="all" dirty="0">
                          <a:latin typeface="Times New Roman"/>
                          <a:ea typeface="Calibri"/>
                          <a:cs typeface="Times New Roman"/>
                        </a:rPr>
                        <a:t>2</a:t>
                      </a:r>
                      <a:r>
                        <a:rPr lang="ru-RU" sz="1400" cap="all" dirty="0" smtClean="0">
                          <a:latin typeface="Times New Roman"/>
                          <a:ea typeface="Calibri"/>
                          <a:cs typeface="Times New Roman"/>
                        </a:rPr>
                        <a:t>. </a:t>
                      </a:r>
                      <a:r>
                        <a:rPr lang="ru-RU" sz="1400" cap="none" dirty="0" smtClean="0">
                          <a:latin typeface="Times New Roman"/>
                          <a:ea typeface="Calibri"/>
                          <a:cs typeface="Times New Roman"/>
                        </a:rPr>
                        <a:t>Тематика</a:t>
                      </a:r>
                      <a:r>
                        <a:rPr lang="ru-RU" sz="1400" dirty="0" smtClean="0">
                          <a:latin typeface="Times New Roman"/>
                          <a:ea typeface="Calibri"/>
                          <a:cs typeface="Times New Roman"/>
                        </a:rPr>
                        <a:t> обращений предпринимателей</a:t>
                      </a:r>
                      <a:endParaRPr lang="ru-RU" sz="1400" dirty="0">
                        <a:latin typeface="Calibri"/>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a:ea typeface="Calibri"/>
                          <a:cs typeface="Times New Roman"/>
                        </a:rPr>
                        <a:t>19</a:t>
                      </a:r>
                      <a:endParaRPr lang="ru-RU" sz="1200" dirty="0">
                        <a:latin typeface="Calibri"/>
                        <a:ea typeface="Calibri"/>
                        <a:cs typeface="Times New Roman"/>
                      </a:endParaRPr>
                    </a:p>
                  </a:txBody>
                  <a:tcPr marL="66261" marR="66261" marT="0" marB="0" anchor="b">
                    <a:lnL>
                      <a:noFill/>
                    </a:lnL>
                    <a:lnR>
                      <a:noFill/>
                    </a:lnR>
                    <a:lnT>
                      <a:noFill/>
                    </a:lnT>
                    <a:lnB>
                      <a:noFill/>
                    </a:lnB>
                  </a:tcPr>
                </a:tc>
              </a:tr>
              <a:tr h="272931">
                <a:tc>
                  <a:txBody>
                    <a:bodyPr/>
                    <a:lstStyle/>
                    <a:p>
                      <a:pPr indent="450215" algn="just">
                        <a:lnSpc>
                          <a:spcPct val="115000"/>
                        </a:lnSpc>
                        <a:spcAft>
                          <a:spcPts val="0"/>
                        </a:spcAft>
                      </a:pPr>
                      <a:r>
                        <a:rPr lang="ru-RU" sz="1400" kern="1200" dirty="0" smtClean="0">
                          <a:solidFill>
                            <a:schemeClr val="tx1"/>
                          </a:solidFill>
                          <a:latin typeface="Times New Roman" pitchFamily="18" charset="0"/>
                          <a:ea typeface="Calibri"/>
                          <a:cs typeface="Times New Roman" pitchFamily="18" charset="0"/>
                        </a:rPr>
                        <a:t>3. </a:t>
                      </a:r>
                      <a:r>
                        <a:rPr lang="ru-RU" sz="1400" kern="1200" dirty="0" smtClean="0">
                          <a:solidFill>
                            <a:schemeClr val="tx1"/>
                          </a:solidFill>
                          <a:latin typeface="Times New Roman"/>
                          <a:ea typeface="Calibri"/>
                          <a:cs typeface="Times New Roman"/>
                        </a:rPr>
                        <a:t>Основные темы обращений</a:t>
                      </a:r>
                      <a:endParaRPr lang="ru-RU" sz="1400" kern="1200" dirty="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20</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ru-RU" sz="1400" dirty="0" smtClean="0">
                          <a:latin typeface="Times New Roman"/>
                          <a:ea typeface="Calibri"/>
                          <a:cs typeface="Times New Roman"/>
                        </a:rPr>
                        <a:t>4. </a:t>
                      </a:r>
                      <a:r>
                        <a:rPr lang="ru-RU" sz="1400" kern="1200" dirty="0" smtClean="0">
                          <a:solidFill>
                            <a:schemeClr val="tx1"/>
                          </a:solidFill>
                          <a:latin typeface="Times New Roman"/>
                          <a:ea typeface="Calibri"/>
                          <a:cs typeface="Times New Roman"/>
                        </a:rPr>
                        <a:t>Примеры</a:t>
                      </a:r>
                      <a:r>
                        <a:rPr lang="ru-RU" sz="1400" kern="1200" baseline="0" dirty="0" smtClean="0">
                          <a:solidFill>
                            <a:schemeClr val="tx1"/>
                          </a:solidFill>
                          <a:latin typeface="Times New Roman"/>
                          <a:ea typeface="Calibri"/>
                          <a:cs typeface="Times New Roman"/>
                        </a:rPr>
                        <a:t> успешного рассмотрения жалоб</a:t>
                      </a:r>
                      <a:endParaRPr lang="ru-RU" sz="1400" kern="1200"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25</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ru-RU" sz="1400" kern="1200" dirty="0" smtClean="0">
                          <a:solidFill>
                            <a:schemeClr val="tx1"/>
                          </a:solidFill>
                          <a:latin typeface="Times New Roman"/>
                          <a:ea typeface="Calibri"/>
                          <a:cs typeface="Times New Roman"/>
                        </a:rPr>
                        <a:t>5. Системные проблемы</a:t>
                      </a: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29</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latin typeface="Times New Roman"/>
                          <a:ea typeface="Calibri"/>
                          <a:cs typeface="Times New Roman"/>
                        </a:rPr>
                        <a:t>V.</a:t>
                      </a:r>
                      <a:r>
                        <a:rPr lang="en-US" sz="1400" kern="1200" baseline="0" dirty="0" smtClean="0">
                          <a:solidFill>
                            <a:schemeClr val="tx1"/>
                          </a:solidFill>
                          <a:latin typeface="Times New Roman"/>
                          <a:ea typeface="Calibri"/>
                          <a:cs typeface="Times New Roman"/>
                        </a:rPr>
                        <a:t> </a:t>
                      </a:r>
                      <a:r>
                        <a:rPr lang="ru-RU" sz="1400" kern="1200" dirty="0" smtClean="0">
                          <a:solidFill>
                            <a:schemeClr val="tx1"/>
                          </a:solidFill>
                          <a:latin typeface="Times New Roman"/>
                          <a:ea typeface="Calibri"/>
                          <a:cs typeface="Times New Roman"/>
                        </a:rPr>
                        <a:t>ВЗАИМОДЕЙСТВИЕ</a:t>
                      </a:r>
                      <a:r>
                        <a:rPr lang="ru-RU" sz="1400" kern="1200" baseline="0" dirty="0" smtClean="0">
                          <a:solidFill>
                            <a:schemeClr val="tx1"/>
                          </a:solidFill>
                          <a:latin typeface="Times New Roman"/>
                          <a:ea typeface="Calibri"/>
                          <a:cs typeface="Times New Roman"/>
                        </a:rPr>
                        <a:t> С </a:t>
                      </a:r>
                      <a:r>
                        <a:rPr lang="ru-RU" sz="1400" kern="1200" baseline="0" dirty="0" smtClean="0">
                          <a:solidFill>
                            <a:schemeClr val="tx1"/>
                          </a:solidFill>
                          <a:latin typeface="Times New Roman"/>
                          <a:ea typeface="Calibri"/>
                          <a:cs typeface="Times New Roman"/>
                        </a:rPr>
                        <a:t>ОРГАНАМИ </a:t>
                      </a:r>
                      <a:r>
                        <a:rPr lang="ru-RU" sz="1400" kern="1200" baseline="0" dirty="0" smtClean="0">
                          <a:solidFill>
                            <a:schemeClr val="tx1"/>
                          </a:solidFill>
                          <a:latin typeface="Times New Roman"/>
                          <a:ea typeface="Calibri"/>
                          <a:cs typeface="Times New Roman"/>
                        </a:rPr>
                        <a:t>ВЛАСТИ, ОБЩЕСТВЕННЫМИ ОРГАНИЗАЦИЯМИ</a:t>
                      </a:r>
                      <a:endParaRPr lang="ru-RU" sz="1400" kern="1200"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34</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latin typeface="Times New Roman"/>
                          <a:ea typeface="Calibri"/>
                          <a:cs typeface="Times New Roman"/>
                        </a:rPr>
                        <a:t>1</a:t>
                      </a:r>
                      <a:r>
                        <a:rPr lang="ru-RU" sz="1400" kern="1200" dirty="0" smtClean="0">
                          <a:solidFill>
                            <a:schemeClr val="tx1"/>
                          </a:solidFill>
                          <a:latin typeface="Times New Roman"/>
                          <a:ea typeface="Calibri"/>
                          <a:cs typeface="Times New Roman"/>
                        </a:rPr>
                        <a:t>. Оценка регулирующего воздействия нормативных правовых актов </a:t>
                      </a: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4</a:t>
                      </a:r>
                      <a:r>
                        <a:rPr lang="en-US" sz="1200" dirty="0" smtClean="0">
                          <a:latin typeface="Times New Roman" pitchFamily="18" charset="0"/>
                          <a:ea typeface="Calibri"/>
                          <a:cs typeface="Times New Roman" pitchFamily="18" charset="0"/>
                        </a:rPr>
                        <a:t>0</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latin typeface="Times New Roman"/>
                          <a:ea typeface="Calibri"/>
                          <a:cs typeface="Times New Roman"/>
                        </a:rPr>
                        <a:t>2</a:t>
                      </a:r>
                      <a:r>
                        <a:rPr lang="ru-RU" sz="1400" kern="1200" dirty="0" smtClean="0">
                          <a:solidFill>
                            <a:schemeClr val="tx1"/>
                          </a:solidFill>
                          <a:latin typeface="Times New Roman"/>
                          <a:ea typeface="Calibri"/>
                          <a:cs typeface="Times New Roman"/>
                        </a:rPr>
                        <a:t>. Информационное обеспечение деятельности Уполномоченного</a:t>
                      </a: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4</a:t>
                      </a:r>
                      <a:r>
                        <a:rPr lang="en-US" sz="1200" dirty="0" smtClean="0">
                          <a:latin typeface="Times New Roman" pitchFamily="18" charset="0"/>
                          <a:ea typeface="Calibri"/>
                          <a:cs typeface="Times New Roman" pitchFamily="18" charset="0"/>
                        </a:rPr>
                        <a:t>1</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r h="272931">
                <a:tc>
                  <a:txBody>
                    <a:bodyPr/>
                    <a:lstStyle/>
                    <a:p>
                      <a:pPr marL="0" marR="0" indent="450215" algn="just" defTabSz="914323"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latin typeface="Times New Roman"/>
                          <a:ea typeface="Calibri"/>
                          <a:cs typeface="Times New Roman"/>
                        </a:rPr>
                        <a:t>VI</a:t>
                      </a:r>
                      <a:r>
                        <a:rPr lang="ru-RU" sz="1400" kern="1200" dirty="0" smtClean="0">
                          <a:solidFill>
                            <a:schemeClr val="tx1"/>
                          </a:solidFill>
                          <a:latin typeface="Times New Roman"/>
                          <a:ea typeface="Calibri"/>
                          <a:cs typeface="Times New Roman"/>
                        </a:rPr>
                        <a:t>. ВЫВОДЫ И</a:t>
                      </a:r>
                      <a:r>
                        <a:rPr lang="ru-RU" sz="1400" kern="1200" baseline="0" dirty="0" smtClean="0">
                          <a:solidFill>
                            <a:schemeClr val="tx1"/>
                          </a:solidFill>
                          <a:latin typeface="Times New Roman"/>
                          <a:ea typeface="Calibri"/>
                          <a:cs typeface="Times New Roman"/>
                        </a:rPr>
                        <a:t> ПРЕДЛОЖЕНИЯ</a:t>
                      </a:r>
                      <a:endParaRPr lang="ru-RU" sz="1400" kern="1200" dirty="0" smtClean="0">
                        <a:solidFill>
                          <a:schemeClr val="tx1"/>
                        </a:solidFill>
                        <a:latin typeface="Times New Roman"/>
                        <a:ea typeface="Calibri"/>
                        <a:cs typeface="Times New Roman"/>
                      </a:endParaRPr>
                    </a:p>
                  </a:txBody>
                  <a:tcPr marL="66261" marR="66261" marT="0" marB="0">
                    <a:lnL>
                      <a:noFill/>
                    </a:lnL>
                    <a:lnR>
                      <a:noFill/>
                    </a:lnR>
                    <a:lnT>
                      <a:noFill/>
                    </a:lnT>
                    <a:lnB>
                      <a:noFill/>
                    </a:lnB>
                  </a:tcPr>
                </a:tc>
                <a:tc>
                  <a:txBody>
                    <a:bodyPr/>
                    <a:lstStyle/>
                    <a:p>
                      <a:pPr algn="r">
                        <a:lnSpc>
                          <a:spcPct val="115000"/>
                        </a:lnSpc>
                        <a:spcAft>
                          <a:spcPts val="0"/>
                        </a:spcAft>
                      </a:pPr>
                      <a:r>
                        <a:rPr lang="ru-RU" sz="1200" dirty="0" smtClean="0">
                          <a:latin typeface="Times New Roman" pitchFamily="18" charset="0"/>
                          <a:ea typeface="Calibri"/>
                          <a:cs typeface="Times New Roman" pitchFamily="18" charset="0"/>
                        </a:rPr>
                        <a:t>4</a:t>
                      </a:r>
                      <a:r>
                        <a:rPr lang="en-US" sz="1200" dirty="0" smtClean="0">
                          <a:latin typeface="Times New Roman" pitchFamily="18" charset="0"/>
                          <a:ea typeface="Calibri"/>
                          <a:cs typeface="Times New Roman" pitchFamily="18" charset="0"/>
                        </a:rPr>
                        <a:t>2</a:t>
                      </a:r>
                      <a:endParaRPr lang="ru-RU" sz="1200" dirty="0">
                        <a:latin typeface="Times New Roman" pitchFamily="18" charset="0"/>
                        <a:ea typeface="Calibri"/>
                        <a:cs typeface="Times New Roman" pitchFamily="18" charset="0"/>
                      </a:endParaRPr>
                    </a:p>
                  </a:txBody>
                  <a:tcPr marL="66261" marR="66261" marT="0" marB="0" anchor="b">
                    <a:lnL>
                      <a:noFill/>
                    </a:lnL>
                    <a:lnR>
                      <a:noFill/>
                    </a:lnR>
                    <a:lnT>
                      <a:noFill/>
                    </a:lnT>
                    <a:lnB>
                      <a:noFill/>
                    </a:lnB>
                  </a:tcPr>
                </a:tc>
              </a:tr>
            </a:tbl>
          </a:graphicData>
        </a:graphic>
      </p:graphicFrame>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a:t>
            </a:fld>
            <a:endParaRPr lang="ru-RU" dirty="0">
              <a:solidFill>
                <a:prstClr val="black">
                  <a:tint val="75000"/>
                </a:prstClr>
              </a:solidFill>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41772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24156" y="570477"/>
            <a:ext cx="8693340" cy="347116"/>
          </a:xfrm>
          <a:solidFill>
            <a:schemeClr val="accent5">
              <a:lumMod val="75000"/>
            </a:schemeClr>
          </a:solidFill>
        </p:spPr>
        <p:txBody>
          <a:bodyPr>
            <a:noAutofit/>
          </a:bodyPr>
          <a:lstStyle/>
          <a:p>
            <a:pPr algn="ctr"/>
            <a:r>
              <a:rPr lang="ru-RU" sz="2000" b="1" dirty="0" smtClean="0">
                <a:solidFill>
                  <a:schemeClr val="bg1"/>
                </a:solidFill>
                <a:latin typeface="Calibri Light" pitchFamily="34" charset="0"/>
              </a:rPr>
              <a:t/>
            </a:r>
            <a:br>
              <a:rPr lang="ru-RU" sz="2000" b="1" dirty="0" smtClean="0">
                <a:solidFill>
                  <a:schemeClr val="bg1"/>
                </a:solidFill>
                <a:latin typeface="Calibri Light" pitchFamily="34" charset="0"/>
              </a:rPr>
            </a:br>
            <a:r>
              <a:rPr lang="ru-RU" sz="2000" b="1" dirty="0" smtClean="0">
                <a:solidFill>
                  <a:schemeClr val="bg1"/>
                </a:solidFill>
                <a:latin typeface="Calibri Light" pitchFamily="34" charset="0"/>
              </a:rPr>
              <a:t>ОСНОВНЫЕ ТЕМЫ ОБРАЩЕНИЙ</a:t>
            </a:r>
            <a:r>
              <a:rPr lang="ru-RU" sz="2000" b="1" dirty="0">
                <a:solidFill>
                  <a:schemeClr val="bg1"/>
                </a:solidFill>
              </a:rPr>
              <a:t/>
            </a:r>
            <a:br>
              <a:rPr lang="ru-RU" sz="2000" b="1" dirty="0">
                <a:solidFill>
                  <a:schemeClr val="bg1"/>
                </a:solidFill>
              </a:rPr>
            </a:b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20</a:t>
            </a:fld>
            <a:endParaRPr lang="ru-RU" dirty="0">
              <a:solidFill>
                <a:prstClr val="black">
                  <a:tint val="75000"/>
                </a:prstClr>
              </a:solidFill>
            </a:endParaRPr>
          </a:p>
        </p:txBody>
      </p:sp>
      <p:sp>
        <p:nvSpPr>
          <p:cNvPr id="1025" name="Rectangle 1"/>
          <p:cNvSpPr>
            <a:spLocks noChangeArrowheads="1"/>
          </p:cNvSpPr>
          <p:nvPr/>
        </p:nvSpPr>
        <p:spPr bwMode="auto">
          <a:xfrm>
            <a:off x="738158" y="951695"/>
            <a:ext cx="875134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dirty="0">
                <a:latin typeface="Times New Roman" panose="02020603050405020304" pitchFamily="18" charset="0"/>
                <a:cs typeface="Times New Roman" pitchFamily="18" charset="0"/>
              </a:rPr>
              <a:t>ГОСУДАРСТВЕННЫЕ ЗАКУПКИ И ЗАДОЛЖЕННОСТЬ ПО КОНТРАКТАМ</a:t>
            </a:r>
          </a:p>
          <a:p>
            <a:pPr algn="ctr"/>
            <a:endParaRPr lang="ru-RU" sz="1600" dirty="0">
              <a:latin typeface="Times New Roman" panose="02020603050405020304" pitchFamily="18" charset="0"/>
              <a:cs typeface="Times New Roman" pitchFamily="18" charset="0"/>
            </a:endParaRPr>
          </a:p>
          <a:p>
            <a:pPr indent="539750" algn="just"/>
            <a:r>
              <a:rPr lang="ru-RU" sz="1600" dirty="0" smtClean="0">
                <a:latin typeface="Times New Roman" panose="02020603050405020304" pitchFamily="18" charset="0"/>
                <a:cs typeface="Times New Roman" pitchFamily="18" charset="0"/>
              </a:rPr>
              <a:t>Наибольшее </a:t>
            </a:r>
            <a:r>
              <a:rPr lang="ru-RU" sz="1600" dirty="0">
                <a:latin typeface="Times New Roman" panose="02020603050405020304" pitchFamily="18" charset="0"/>
                <a:cs typeface="Times New Roman" pitchFamily="18" charset="0"/>
              </a:rPr>
              <a:t>количество обращений (35 ед. или 34%) связаны с задолженностями государственных и муниципальных учреждений, предприятий, муниципалитетов по заключенным и исполненным со стороны предпринимателей контрактам.</a:t>
            </a:r>
          </a:p>
          <a:p>
            <a:pPr indent="539750" algn="just"/>
            <a:r>
              <a:rPr lang="ru-RU" sz="1600" dirty="0" smtClean="0">
                <a:latin typeface="Times New Roman" panose="02020603050405020304" pitchFamily="18" charset="0"/>
                <a:cs typeface="Times New Roman" pitchFamily="18" charset="0"/>
              </a:rPr>
              <a:t>Основные </a:t>
            </a:r>
            <a:r>
              <a:rPr lang="ru-RU" sz="1600" dirty="0">
                <a:latin typeface="Times New Roman" panose="02020603050405020304" pitchFamily="18" charset="0"/>
                <a:cs typeface="Times New Roman" pitchFamily="18" charset="0"/>
              </a:rPr>
              <a:t>проблемы, с которыми сталкиваются предприниматели, при выполнении государственных контрактов:</a:t>
            </a:r>
          </a:p>
          <a:p>
            <a:pPr indent="539750" algn="just">
              <a:buFontTx/>
              <a:buChar char="-"/>
            </a:pPr>
            <a:r>
              <a:rPr lang="ru-RU" sz="1600" dirty="0">
                <a:latin typeface="Times New Roman" panose="02020603050405020304" pitchFamily="18" charset="0"/>
                <a:cs typeface="Times New Roman" pitchFamily="18" charset="0"/>
              </a:rPr>
              <a:t> задолженность государственных и муниципальных заказчиков по оплате выполненных работ; </a:t>
            </a:r>
          </a:p>
          <a:p>
            <a:pPr indent="539750" algn="just">
              <a:buFontTx/>
              <a:buChar char="-"/>
            </a:pPr>
            <a:r>
              <a:rPr lang="ru-RU" sz="1600" dirty="0">
                <a:latin typeface="Times New Roman" panose="02020603050405020304" pitchFamily="18" charset="0"/>
                <a:cs typeface="Times New Roman" pitchFamily="18" charset="0"/>
              </a:rPr>
              <a:t> затягивание сроков приемки выполненных работ, уклонение от подписания актов приемки работ. </a:t>
            </a:r>
          </a:p>
          <a:p>
            <a:pPr indent="539750" algn="just"/>
            <a:r>
              <a:rPr lang="ru-RU" sz="1600" dirty="0" smtClean="0">
                <a:latin typeface="Times New Roman" panose="02020603050405020304" pitchFamily="18" charset="0"/>
                <a:cs typeface="Times New Roman" pitchFamily="18" charset="0"/>
              </a:rPr>
              <a:t>В </a:t>
            </a:r>
            <a:r>
              <a:rPr lang="ru-RU" sz="1600" dirty="0">
                <a:latin typeface="Times New Roman" panose="02020603050405020304" pitchFamily="18" charset="0"/>
                <a:cs typeface="Times New Roman" pitchFamily="18" charset="0"/>
              </a:rPr>
              <a:t>рамках рассмотрения обращений предпринимателей предпринимались следующие меры:</a:t>
            </a:r>
          </a:p>
          <a:p>
            <a:pPr indent="539750" algn="just">
              <a:buFontTx/>
              <a:buChar char="-"/>
            </a:pPr>
            <a:r>
              <a:rPr lang="ru-RU" sz="1600" dirty="0">
                <a:latin typeface="Times New Roman" panose="02020603050405020304" pitchFamily="18" charset="0"/>
                <a:cs typeface="Times New Roman" pitchFamily="18" charset="0"/>
              </a:rPr>
              <a:t> направление требований о необходимости погашения задолженностей в адрес должников и их учредителей;</a:t>
            </a:r>
          </a:p>
          <a:p>
            <a:pPr indent="539750" algn="just">
              <a:buFontTx/>
              <a:buChar char="-"/>
            </a:pPr>
            <a:r>
              <a:rPr lang="ru-RU" sz="1600" dirty="0">
                <a:latin typeface="Times New Roman" panose="02020603050405020304" pitchFamily="18" charset="0"/>
                <a:cs typeface="Times New Roman" pitchFamily="18" charset="0"/>
              </a:rPr>
              <a:t> взаимодействие с прокуратурой Костромской области при работе с заявителями;</a:t>
            </a:r>
          </a:p>
          <a:p>
            <a:pPr indent="539750" algn="just">
              <a:buFontTx/>
              <a:buChar char="-"/>
            </a:pPr>
            <a:r>
              <a:rPr lang="ru-RU" sz="1600" dirty="0">
                <a:latin typeface="Times New Roman" panose="02020603050405020304" pitchFamily="18" charset="0"/>
                <a:cs typeface="Times New Roman" pitchFamily="18" charset="0"/>
              </a:rPr>
              <a:t> рассмотрение вопросов задолженности на рабочей группе в администрации Костромской области. </a:t>
            </a:r>
          </a:p>
          <a:p>
            <a:pPr indent="539750" algn="just"/>
            <a:r>
              <a:rPr lang="ru-RU" sz="1600" dirty="0" smtClean="0">
                <a:latin typeface="Times New Roman" panose="02020603050405020304" pitchFamily="18" charset="0"/>
                <a:cs typeface="Times New Roman" pitchFamily="18" charset="0"/>
              </a:rPr>
              <a:t>По </a:t>
            </a:r>
            <a:r>
              <a:rPr lang="ru-RU" sz="1600" dirty="0">
                <a:latin typeface="Times New Roman" panose="02020603050405020304" pitchFamily="18" charset="0"/>
                <a:cs typeface="Times New Roman" pitchFamily="18" charset="0"/>
              </a:rPr>
              <a:t>всем обращениям, поступившим в аппарат Уполномоченного в 2021 году, задолженности погашены. </a:t>
            </a:r>
          </a:p>
          <a:p>
            <a:pPr indent="539750" algn="just"/>
            <a:r>
              <a:rPr lang="ru-RU" sz="1600" dirty="0" smtClean="0">
                <a:latin typeface="Times New Roman" panose="02020603050405020304" pitchFamily="18" charset="0"/>
                <a:cs typeface="Times New Roman" pitchFamily="18" charset="0"/>
              </a:rPr>
              <a:t>Общий </a:t>
            </a:r>
            <a:r>
              <a:rPr lang="ru-RU" sz="1600" dirty="0">
                <a:latin typeface="Times New Roman" panose="02020603050405020304" pitchFamily="18" charset="0"/>
                <a:cs typeface="Times New Roman" pitchFamily="18" charset="0"/>
              </a:rPr>
              <a:t>объём просроченной кредиторской задолженности муниципальных учреждений перед субъектами МСП в течение 2021 года снизился  на 154 121 976,53 рублей или на 62,6%.</a:t>
            </a:r>
          </a:p>
          <a:p>
            <a:pPr marL="285750">
              <a:lnSpc>
                <a:spcPct val="150000"/>
              </a:lnSpc>
            </a:pPr>
            <a:r>
              <a:rPr lang="ru-RU" sz="1200" dirty="0" smtClean="0"/>
              <a:t>	</a:t>
            </a: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28716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4348"/>
            <a:ext cx="9906000" cy="6858000"/>
          </a:xfrm>
          <a:prstGeom prst="rect">
            <a:avLst/>
          </a:prstGeom>
        </p:spPr>
      </p:pic>
      <p:sp>
        <p:nvSpPr>
          <p:cNvPr id="24578" name="Rectangle 2"/>
          <p:cNvSpPr>
            <a:spLocks noGrp="1" noChangeArrowheads="1"/>
          </p:cNvSpPr>
          <p:nvPr>
            <p:ph type="title"/>
          </p:nvPr>
        </p:nvSpPr>
        <p:spPr>
          <a:xfrm>
            <a:off x="722298" y="503624"/>
            <a:ext cx="8695198" cy="414854"/>
          </a:xfrm>
          <a:solidFill>
            <a:schemeClr val="accent5">
              <a:lumMod val="75000"/>
            </a:schemeClr>
          </a:solidFill>
          <a:effectLst/>
        </p:spPr>
        <p:txBody>
          <a:bodyPr>
            <a:normAutofit/>
          </a:bodyPr>
          <a:lstStyle/>
          <a:p>
            <a:pPr algn="ctr">
              <a:defRPr/>
            </a:pPr>
            <a:r>
              <a:rPr lang="ru-RU" sz="2000" b="1" dirty="0">
                <a:solidFill>
                  <a:schemeClr val="bg1"/>
                </a:solidFill>
                <a:latin typeface="Calibri Light" pitchFamily="34" charset="0"/>
              </a:rPr>
              <a:t>ОСНОВНЫЕ ТЕМЫ ОБРАЩЕНИЙ</a:t>
            </a:r>
            <a:endParaRPr lang="ru-RU" sz="2000" b="1" dirty="0">
              <a:solidFill>
                <a:schemeClr val="bg1"/>
              </a:solidFill>
              <a:effectLst>
                <a:outerShdw blurRad="38100" dist="38100" dir="2700000" algn="tl">
                  <a:srgbClr val="000000">
                    <a:alpha val="43137"/>
                  </a:srgbClr>
                </a:outerShdw>
              </a:effectLst>
            </a:endParaRPr>
          </a:p>
        </p:txBody>
      </p:sp>
      <p:sp>
        <p:nvSpPr>
          <p:cNvPr id="1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875292" y="989915"/>
            <a:ext cx="8542204" cy="5126395"/>
          </a:xfrm>
          <a:prstGeom prst="rect">
            <a:avLst/>
          </a:prstGeom>
        </p:spPr>
        <p:txBody>
          <a:bodyPr wrap="square" lIns="91432" tIns="45716" rIns="91432" bIns="45716">
            <a:spAutoFit/>
          </a:bodyPr>
          <a:lstStyle/>
          <a:p>
            <a:pPr algn="ctr">
              <a:lnSpc>
                <a:spcPct val="120000"/>
              </a:lnSpc>
            </a:pPr>
            <a:r>
              <a:rPr lang="ru-RU" dirty="0">
                <a:latin typeface="Times New Roman" pitchFamily="18" charset="0"/>
                <a:cs typeface="Times New Roman" pitchFamily="18" charset="0"/>
              </a:rPr>
              <a:t>	</a:t>
            </a:r>
            <a:r>
              <a:rPr lang="ru-RU" sz="1600" dirty="0">
                <a:latin typeface="Times New Roman" pitchFamily="18" charset="0"/>
                <a:cs typeface="Times New Roman" pitchFamily="18" charset="0"/>
              </a:rPr>
              <a:t>КОНТРОЛЬНО-НАДЗОРНАЯ, АДМИНИСТРАТИВНАЯ ДЕЯТЕЛЬНОСТЬ</a:t>
            </a:r>
          </a:p>
          <a:p>
            <a:pPr algn="ctr">
              <a:lnSpc>
                <a:spcPct val="120000"/>
              </a:lnSpc>
            </a:pPr>
            <a:endParaRPr lang="ru-RU" sz="1600" dirty="0">
              <a:latin typeface="Times New Roman" pitchFamily="18" charset="0"/>
              <a:cs typeface="Times New Roman" pitchFamily="18" charset="0"/>
            </a:endParaRPr>
          </a:p>
          <a:p>
            <a:pPr algn="just">
              <a:lnSpc>
                <a:spcPct val="120000"/>
              </a:lnSpc>
            </a:pPr>
            <a:r>
              <a:rPr lang="ru-RU" sz="1600" dirty="0">
                <a:latin typeface="Times New Roman" pitchFamily="18" charset="0"/>
                <a:cs typeface="Times New Roman" pitchFamily="18" charset="0"/>
              </a:rPr>
              <a:t>	На втором месте по количеству обращений находится вопрос контрольно-надзорной деятельности и, как следствие, привлечения к административной ответственности.</a:t>
            </a:r>
          </a:p>
          <a:p>
            <a:pPr algn="just">
              <a:lnSpc>
                <a:spcPct val="120000"/>
              </a:lnSpc>
            </a:pPr>
            <a:r>
              <a:rPr lang="ru-RU" sz="1600" dirty="0">
                <a:latin typeface="Times New Roman" pitchFamily="18" charset="0"/>
                <a:cs typeface="Times New Roman" pitchFamily="18" charset="0"/>
              </a:rPr>
              <a:t>	В своих  обращениях предприниматели затрагивали вопросы:</a:t>
            </a:r>
          </a:p>
          <a:p>
            <a:pPr algn="just">
              <a:lnSpc>
                <a:spcPct val="120000"/>
              </a:lnSpc>
              <a:buFontTx/>
              <a:buChar char="-"/>
            </a:pPr>
            <a:r>
              <a:rPr lang="ru-RU" sz="1600" dirty="0">
                <a:latin typeface="Times New Roman" pitchFamily="18" charset="0"/>
                <a:cs typeface="Times New Roman" pitchFamily="18" charset="0"/>
              </a:rPr>
              <a:t> правомерности контрольных мероприятий;</a:t>
            </a:r>
          </a:p>
          <a:p>
            <a:pPr algn="just">
              <a:lnSpc>
                <a:spcPct val="120000"/>
              </a:lnSpc>
              <a:buFontTx/>
              <a:buChar char="-"/>
            </a:pPr>
            <a:r>
              <a:rPr lang="ru-RU" sz="1600" dirty="0">
                <a:latin typeface="Times New Roman" pitchFamily="18" charset="0"/>
                <a:cs typeface="Times New Roman" pitchFamily="18" charset="0"/>
              </a:rPr>
              <a:t> обжалования результатов проверок;</a:t>
            </a:r>
          </a:p>
          <a:p>
            <a:pPr algn="just">
              <a:lnSpc>
                <a:spcPct val="120000"/>
              </a:lnSpc>
              <a:buFontTx/>
              <a:buChar char="-"/>
            </a:pPr>
            <a:r>
              <a:rPr lang="ru-RU" sz="1600" dirty="0">
                <a:latin typeface="Times New Roman" pitchFamily="18" charset="0"/>
                <a:cs typeface="Times New Roman" pitchFamily="18" charset="0"/>
              </a:rPr>
              <a:t> отмены и снижения наложенных штрафов и др.</a:t>
            </a:r>
          </a:p>
          <a:p>
            <a:pPr algn="just">
              <a:lnSpc>
                <a:spcPct val="120000"/>
              </a:lnSpc>
            </a:pPr>
            <a:r>
              <a:rPr lang="ru-RU" sz="1600" dirty="0">
                <a:latin typeface="Times New Roman" pitchFamily="18" charset="0"/>
                <a:cs typeface="Times New Roman" pitchFamily="18" charset="0"/>
              </a:rPr>
              <a:t>	В процессе рассмотрения жалоб аппаратом Уполномоченного оказана правовая поддержка, сотрудниками аппарата подготовлены исковые заявления об обжаловании привлечения к административной ответственности, Уполномоченным направлялись обращения  в адрес контрольных органов с указанием нарушений при проведении проверок, а также в прокуратуру.</a:t>
            </a:r>
          </a:p>
          <a:p>
            <a:pPr algn="just">
              <a:lnSpc>
                <a:spcPct val="120000"/>
              </a:lnSpc>
            </a:pPr>
            <a:r>
              <a:rPr lang="ru-RU" sz="1600" dirty="0">
                <a:latin typeface="Times New Roman" pitchFamily="18" charset="0"/>
                <a:cs typeface="Times New Roman" pitchFamily="18" charset="0"/>
              </a:rPr>
              <a:t>	В результате проведенной </a:t>
            </a:r>
            <a:r>
              <a:rPr lang="ru-RU" sz="1600" dirty="0" smtClean="0">
                <a:latin typeface="Times New Roman" pitchFamily="18" charset="0"/>
                <a:cs typeface="Times New Roman" pitchFamily="18" charset="0"/>
              </a:rPr>
              <a:t>работы по </a:t>
            </a:r>
            <a:r>
              <a:rPr lang="ru-RU" sz="1600" dirty="0">
                <a:latin typeface="Times New Roman" pitchFamily="18" charset="0"/>
                <a:cs typeface="Times New Roman" pitchFamily="18" charset="0"/>
              </a:rPr>
              <a:t>7 обращениям предпринимателей были отменены постановления о привлечении к административной ответственности, снижены размеры наложенных штрафов, успешно обжалованы действия проверяющих должностных лиц, возвращено имущество </a:t>
            </a:r>
            <a:r>
              <a:rPr lang="ru-RU" sz="1600" dirty="0" smtClean="0">
                <a:latin typeface="Times New Roman" pitchFamily="18" charset="0"/>
                <a:cs typeface="Times New Roman" pitchFamily="18" charset="0"/>
              </a:rPr>
              <a:t>предпринимателей.</a:t>
            </a:r>
            <a:endParaRPr lang="ru-RU" sz="1600" dirty="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8512534" y="6286527"/>
            <a:ext cx="1026770" cy="365125"/>
          </a:xfrm>
        </p:spPr>
        <p:txBody>
          <a:bodyPr/>
          <a:lstStyle/>
          <a:p>
            <a:fld id="{6530CDF8-A18F-4A9A-B357-39450E821D1B}" type="slidenum">
              <a:rPr lang="ru-RU" smtClean="0">
                <a:solidFill>
                  <a:prstClr val="black">
                    <a:tint val="75000"/>
                  </a:prstClr>
                </a:solidFill>
              </a:rPr>
              <a:pPr/>
              <a:t>21</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66861005"/>
              </p:ext>
            </p:extLst>
          </p:nvPr>
        </p:nvGraphicFramePr>
        <p:xfrm>
          <a:off x="1527569" y="1210705"/>
          <a:ext cx="7920880" cy="277710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9338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4348"/>
            <a:ext cx="9906000" cy="6858000"/>
          </a:xfrm>
          <a:prstGeom prst="rect">
            <a:avLst/>
          </a:prstGeom>
        </p:spPr>
      </p:pic>
      <p:sp>
        <p:nvSpPr>
          <p:cNvPr id="24578" name="Rectangle 2"/>
          <p:cNvSpPr>
            <a:spLocks noGrp="1" noChangeArrowheads="1"/>
          </p:cNvSpPr>
          <p:nvPr>
            <p:ph type="title"/>
          </p:nvPr>
        </p:nvSpPr>
        <p:spPr>
          <a:xfrm>
            <a:off x="632521" y="476672"/>
            <a:ext cx="8784976" cy="414854"/>
          </a:xfrm>
          <a:solidFill>
            <a:schemeClr val="accent5">
              <a:lumMod val="75000"/>
            </a:schemeClr>
          </a:solidFill>
          <a:effectLst/>
        </p:spPr>
        <p:txBody>
          <a:bodyPr>
            <a:normAutofit/>
          </a:bodyPr>
          <a:lstStyle/>
          <a:p>
            <a:pPr algn="ctr">
              <a:defRPr/>
            </a:pPr>
            <a:r>
              <a:rPr lang="ru-RU" sz="2000" b="1" dirty="0">
                <a:solidFill>
                  <a:schemeClr val="bg1"/>
                </a:solidFill>
                <a:latin typeface="Calibri Light" pitchFamily="34" charset="0"/>
              </a:rPr>
              <a:t>ОСНОВНЫЕ ТЕМЫ ОБРАЩЕНИЙ</a:t>
            </a:r>
            <a:endParaRPr lang="ru-RU" sz="2000" b="1" dirty="0">
              <a:solidFill>
                <a:schemeClr val="bg1"/>
              </a:solidFill>
              <a:effectLst>
                <a:outerShdw blurRad="38100" dist="38100" dir="2700000" algn="tl">
                  <a:srgbClr val="000000">
                    <a:alpha val="43137"/>
                  </a:srgbClr>
                </a:outerShdw>
              </a:effectLst>
            </a:endParaRPr>
          </a:p>
        </p:txBody>
      </p:sp>
      <p:sp>
        <p:nvSpPr>
          <p:cNvPr id="1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875292" y="1052506"/>
            <a:ext cx="8664012" cy="4939806"/>
          </a:xfrm>
          <a:prstGeom prst="rect">
            <a:avLst/>
          </a:prstGeom>
        </p:spPr>
        <p:txBody>
          <a:bodyPr wrap="square" lIns="91432" tIns="45716" rIns="91432" bIns="45716">
            <a:spAutoFit/>
          </a:bodyPr>
          <a:lstStyle/>
          <a:p>
            <a:pPr indent="361950" algn="ctr">
              <a:lnSpc>
                <a:spcPct val="150000"/>
              </a:lnSpc>
            </a:pPr>
            <a:r>
              <a:rPr lang="ru-RU" dirty="0">
                <a:latin typeface="Times New Roman" pitchFamily="18" charset="0"/>
                <a:cs typeface="Times New Roman" pitchFamily="18" charset="0"/>
              </a:rPr>
              <a:t>	</a:t>
            </a:r>
            <a:r>
              <a:rPr lang="ru-RU" sz="1600" dirty="0">
                <a:latin typeface="Times New Roman" pitchFamily="18" charset="0"/>
                <a:cs typeface="Times New Roman" pitchFamily="18" charset="0"/>
              </a:rPr>
              <a:t>КОНТРОЛЬНО-НАДЗОРНАЯ </a:t>
            </a:r>
            <a:r>
              <a:rPr lang="ru-RU" sz="1600" dirty="0" smtClean="0">
                <a:latin typeface="Times New Roman" pitchFamily="18" charset="0"/>
                <a:cs typeface="Times New Roman" pitchFamily="18" charset="0"/>
              </a:rPr>
              <a:t>ДЕЯТЕЛЬНОСТЬ</a:t>
            </a:r>
          </a:p>
          <a:p>
            <a:pPr indent="361950" algn="ctr">
              <a:lnSpc>
                <a:spcPct val="150000"/>
              </a:lnSpc>
            </a:pPr>
            <a:endParaRPr lang="ru-RU" sz="1600" dirty="0">
              <a:latin typeface="Times New Roman" pitchFamily="18" charset="0"/>
              <a:cs typeface="Times New Roman" pitchFamily="18" charset="0"/>
            </a:endParaRPr>
          </a:p>
          <a:p>
            <a:pPr indent="361950" algn="just">
              <a:lnSpc>
                <a:spcPct val="150000"/>
              </a:lnSpc>
            </a:pPr>
            <a:r>
              <a:rPr lang="ru-RU" sz="1600" dirty="0" smtClean="0">
                <a:latin typeface="Times New Roman" panose="02020603050405020304" pitchFamily="18" charset="0"/>
                <a:cs typeface="Times New Roman" pitchFamily="18" charset="0"/>
              </a:rPr>
              <a:t>В 2021 был принят и вступил в действие новый закон </a:t>
            </a:r>
            <a:r>
              <a:rPr lang="ru-RU" sz="1600" dirty="0">
                <a:latin typeface="Times New Roman" panose="02020603050405020304" pitchFamily="18" charset="0"/>
                <a:cs typeface="Times New Roman" panose="02020603050405020304" pitchFamily="18" charset="0"/>
              </a:rPr>
              <a:t>"О государственном контроле (надзоре) и муниципальном контроле в Российской </a:t>
            </a:r>
            <a:r>
              <a:rPr lang="ru-RU" sz="1600" dirty="0" smtClean="0">
                <a:latin typeface="Times New Roman" panose="02020603050405020304" pitchFamily="18" charset="0"/>
                <a:cs typeface="Times New Roman" panose="02020603050405020304" pitchFamily="18" charset="0"/>
              </a:rPr>
              <a:t>Федерации», в связи с чем аппаратом </a:t>
            </a:r>
            <a:r>
              <a:rPr lang="ru-RU" sz="1600" dirty="0">
                <a:latin typeface="Times New Roman" panose="02020603050405020304" pitchFamily="18" charset="0"/>
                <a:cs typeface="Times New Roman" panose="02020603050405020304" pitchFamily="18" charset="0"/>
              </a:rPr>
              <a:t>Уполномоченного по защите прав предпринимателей рассмотрены, направлены предложения и замечания по 26-ти положениям о видах муниципального контроля и по 17-ти положениям о видах государственного (регионального) контроля (надзора</a:t>
            </a:r>
            <a:r>
              <a:rPr lang="ru-RU" sz="1600" dirty="0" smtClean="0">
                <a:latin typeface="Times New Roman" panose="02020603050405020304" pitchFamily="18" charset="0"/>
                <a:cs typeface="Times New Roman" panose="02020603050405020304" pitchFamily="18" charset="0"/>
              </a:rPr>
              <a:t>) в рамках проведения оценки регулирующего воздействия.</a:t>
            </a:r>
          </a:p>
          <a:p>
            <a:pPr indent="361950" algn="just">
              <a:lnSpc>
                <a:spcPct val="150000"/>
              </a:lnSpc>
            </a:pPr>
            <a:r>
              <a:rPr lang="ru-RU" sz="1600" dirty="0" smtClean="0">
                <a:latin typeface="Times New Roman" panose="02020603050405020304" pitchFamily="18" charset="0"/>
                <a:cs typeface="Times New Roman" panose="02020603050405020304" pitchFamily="18" charset="0"/>
              </a:rPr>
              <a:t>Было предложено расширить перечни профилактических мероприятий и  исключить из положений о видах контроля (надзора) несоответствующие Закону нормы.</a:t>
            </a:r>
          </a:p>
          <a:p>
            <a:pPr indent="361950" algn="just">
              <a:lnSpc>
                <a:spcPct val="150000"/>
              </a:lnSpc>
            </a:pPr>
            <a:r>
              <a:rPr lang="ru-RU" sz="1600" dirty="0" smtClean="0">
                <a:latin typeface="Times New Roman" panose="02020603050405020304" pitchFamily="18" charset="0"/>
                <a:cs typeface="Times New Roman" panose="02020603050405020304" pitchFamily="18" charset="0"/>
              </a:rPr>
              <a:t>Прокуратурой Костромской области также отмечено, что </a:t>
            </a:r>
            <a:r>
              <a:rPr lang="ru-RU" sz="1600" dirty="0">
                <a:latin typeface="Times New Roman" panose="02020603050405020304" pitchFamily="18" charset="0"/>
                <a:cs typeface="Times New Roman" panose="02020603050405020304" pitchFamily="18" charset="0"/>
              </a:rPr>
              <a:t>не всеми органами контроля в полной мере выполняются требования </a:t>
            </a:r>
            <a:r>
              <a:rPr lang="ru-RU" sz="1600" dirty="0" smtClean="0">
                <a:latin typeface="Times New Roman" panose="02020603050405020304" pitchFamily="18" charset="0"/>
                <a:cs typeface="Times New Roman" panose="02020603050405020304" pitchFamily="18" charset="0"/>
              </a:rPr>
              <a:t>Закона </a:t>
            </a:r>
            <a:r>
              <a:rPr lang="ru-RU" sz="1600" dirty="0">
                <a:latin typeface="Times New Roman" panose="02020603050405020304" pitchFamily="18" charset="0"/>
                <a:cs typeface="Times New Roman" panose="02020603050405020304" pitchFamily="18" charset="0"/>
              </a:rPr>
              <a:t>в части </a:t>
            </a:r>
            <a:r>
              <a:rPr lang="ru-RU" sz="1600" dirty="0" smtClean="0">
                <a:latin typeface="Times New Roman" panose="02020603050405020304" pitchFamily="18" charset="0"/>
                <a:cs typeface="Times New Roman" panose="02020603050405020304" pitchFamily="18" charset="0"/>
              </a:rPr>
              <a:t>опубликования </a:t>
            </a:r>
            <a:r>
              <a:rPr lang="ru-RU" sz="1600" dirty="0">
                <a:latin typeface="Times New Roman" panose="02020603050405020304" pitchFamily="18" charset="0"/>
                <a:cs typeface="Times New Roman" panose="02020603050405020304" pitchFamily="18" charset="0"/>
              </a:rPr>
              <a:t>положений о видах контроля (надзора), с «осторожностью» применяются профилактические </a:t>
            </a:r>
            <a:r>
              <a:rPr lang="ru-RU" sz="1600" dirty="0" smtClean="0">
                <a:latin typeface="Times New Roman" panose="02020603050405020304" pitchFamily="18" charset="0"/>
                <a:cs typeface="Times New Roman" panose="02020603050405020304" pitchFamily="18" charset="0"/>
              </a:rPr>
              <a:t>мероприятия</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p:txBody>
      </p:sp>
      <p:sp>
        <p:nvSpPr>
          <p:cNvPr id="8" name="Номер слайда 7"/>
          <p:cNvSpPr>
            <a:spLocks noGrp="1"/>
          </p:cNvSpPr>
          <p:nvPr>
            <p:ph type="sldNum" sz="quarter" idx="12"/>
          </p:nvPr>
        </p:nvSpPr>
        <p:spPr>
          <a:xfrm>
            <a:off x="8512534" y="6286527"/>
            <a:ext cx="1026770" cy="365125"/>
          </a:xfrm>
        </p:spPr>
        <p:txBody>
          <a:bodyPr/>
          <a:lstStyle/>
          <a:p>
            <a:fld id="{6530CDF8-A18F-4A9A-B357-39450E821D1B}" type="slidenum">
              <a:rPr lang="ru-RU" smtClean="0">
                <a:solidFill>
                  <a:prstClr val="black">
                    <a:tint val="75000"/>
                  </a:prstClr>
                </a:solidFill>
              </a:rPr>
              <a:pPr/>
              <a:t>22</a:t>
            </a:fld>
            <a:endParaRPr lang="ru-RU" dirty="0">
              <a:solidFill>
                <a:prstClr val="black">
                  <a:tint val="75000"/>
                </a:prstClr>
              </a:solidFill>
            </a:endParaRPr>
          </a:p>
        </p:txBody>
      </p:sp>
    </p:spTree>
    <p:extLst>
      <p:ext uri="{BB962C8B-B14F-4D97-AF65-F5344CB8AC3E}">
        <p14:creationId xmlns:p14="http://schemas.microsoft.com/office/powerpoint/2010/main" val="30820234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98638" y="494820"/>
            <a:ext cx="9009520" cy="373944"/>
          </a:xfrm>
          <a:solidFill>
            <a:schemeClr val="accent5">
              <a:lumMod val="75000"/>
            </a:schemeClr>
          </a:solidFill>
        </p:spPr>
        <p:txBody>
          <a:bodyPr>
            <a:noAutofit/>
          </a:bodyPr>
          <a:lstStyle/>
          <a:p>
            <a:pPr algn="ctr"/>
            <a:r>
              <a:rPr lang="ru-RU" sz="2000" b="1" dirty="0" smtClean="0">
                <a:solidFill>
                  <a:schemeClr val="bg1"/>
                </a:solidFill>
                <a:latin typeface="Calibri Light" pitchFamily="34" charset="0"/>
              </a:rPr>
              <a:t/>
            </a:r>
            <a:br>
              <a:rPr lang="ru-RU" sz="2000" b="1" dirty="0" smtClean="0">
                <a:solidFill>
                  <a:schemeClr val="bg1"/>
                </a:solidFill>
                <a:latin typeface="Calibri Light" pitchFamily="34" charset="0"/>
              </a:rPr>
            </a:br>
            <a:r>
              <a:rPr lang="ru-RU" sz="2000" b="1" dirty="0">
                <a:solidFill>
                  <a:schemeClr val="bg1"/>
                </a:solidFill>
                <a:latin typeface="Calibri Light" pitchFamily="34" charset="0"/>
              </a:rPr>
              <a:t>ОСНОВНЫЕ ТЕМЫ ОБРАЩЕНИЙ</a:t>
            </a:r>
            <a:r>
              <a:rPr lang="ru-RU" sz="2000" b="1" dirty="0" smtClean="0">
                <a:solidFill>
                  <a:schemeClr val="bg1"/>
                </a:solidFill>
                <a:latin typeface="Calibri Light" pitchFamily="34" charset="0"/>
              </a:rPr>
              <a:t/>
            </a:r>
            <a:br>
              <a:rPr lang="ru-RU" sz="2000" b="1" dirty="0" smtClean="0">
                <a:solidFill>
                  <a:schemeClr val="bg1"/>
                </a:solidFill>
                <a:latin typeface="Calibri Light" pitchFamily="34" charset="0"/>
              </a:rPr>
            </a:b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23</a:t>
            </a:fld>
            <a:endParaRPr lang="ru-RU" dirty="0">
              <a:solidFill>
                <a:prstClr val="black">
                  <a:tint val="75000"/>
                </a:prstClr>
              </a:solidFill>
            </a:endParaRPr>
          </a:p>
        </p:txBody>
      </p:sp>
      <p:sp>
        <p:nvSpPr>
          <p:cNvPr id="1025" name="Rectangle 1"/>
          <p:cNvSpPr>
            <a:spLocks noChangeArrowheads="1"/>
          </p:cNvSpPr>
          <p:nvPr/>
        </p:nvSpPr>
        <p:spPr bwMode="auto">
          <a:xfrm>
            <a:off x="488504" y="827245"/>
            <a:ext cx="9219654"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dirty="0">
                <a:latin typeface="Times New Roman" panose="02020603050405020304" pitchFamily="18" charset="0"/>
                <a:cs typeface="Times New Roman" pitchFamily="18" charset="0"/>
              </a:rPr>
              <a:t>МЕРЫ ГОСУДАРСТВЕННОЙ ПОДДЕРЖКИ БИЗНЕСА</a:t>
            </a:r>
          </a:p>
          <a:p>
            <a:pPr algn="ctr"/>
            <a:endParaRPr lang="ru-RU" sz="1600" dirty="0">
              <a:latin typeface="Times New Roman" panose="02020603050405020304" pitchFamily="18" charset="0"/>
              <a:cs typeface="Times New Roman" pitchFamily="18" charset="0"/>
            </a:endParaRPr>
          </a:p>
          <a:p>
            <a:pPr indent="539750" algn="just"/>
            <a:r>
              <a:rPr lang="ru-RU" sz="1600" dirty="0" smtClean="0">
                <a:latin typeface="Times New Roman" panose="02020603050405020304" pitchFamily="18" charset="0"/>
                <a:cs typeface="Times New Roman" pitchFamily="18" charset="0"/>
              </a:rPr>
              <a:t>Важными </a:t>
            </a:r>
            <a:r>
              <a:rPr lang="ru-RU" sz="1600" dirty="0">
                <a:latin typeface="Times New Roman" panose="02020603050405020304" pitchFamily="18" charset="0"/>
                <a:cs typeface="Times New Roman" pitchFamily="18" charset="0"/>
              </a:rPr>
              <a:t>темами обращений предпринимателей в 2021 году стали вопросы принятия и реализации мер государственной поддержки бизнеса в условиях продолжающейся пандемии </a:t>
            </a:r>
            <a:r>
              <a:rPr lang="en-US" sz="1600" dirty="0">
                <a:latin typeface="Times New Roman" panose="02020603050405020304" pitchFamily="18" charset="0"/>
                <a:cs typeface="Times New Roman" pitchFamily="18" charset="0"/>
              </a:rPr>
              <a:t>COVID</a:t>
            </a:r>
            <a:r>
              <a:rPr lang="ru-RU" sz="1600" dirty="0">
                <a:latin typeface="Times New Roman" panose="02020603050405020304" pitchFamily="18" charset="0"/>
                <a:cs typeface="Times New Roman" pitchFamily="18" charset="0"/>
              </a:rPr>
              <a:t>-19. Предприниматели в своих обращениях поднимали следующие вопросы :</a:t>
            </a:r>
          </a:p>
          <a:p>
            <a:pPr indent="182563" algn="just">
              <a:buFontTx/>
              <a:buChar char="-"/>
            </a:pPr>
            <a:r>
              <a:rPr lang="ru-RU" sz="1600" dirty="0">
                <a:latin typeface="Times New Roman" panose="02020603050405020304" pitchFamily="18" charset="0"/>
                <a:cs typeface="Times New Roman" pitchFamily="18" charset="0"/>
              </a:rPr>
              <a:t> возврат льготных кредитов по программе «ФОТ 2.0»;</a:t>
            </a:r>
            <a:endParaRPr lang="en-US" sz="1600" dirty="0">
              <a:latin typeface="Times New Roman" panose="02020603050405020304" pitchFamily="18" charset="0"/>
              <a:cs typeface="Times New Roman" panose="02020603050405020304" pitchFamily="18" charset="0"/>
            </a:endParaRPr>
          </a:p>
          <a:p>
            <a:pPr indent="182563" algn="just">
              <a:buFontTx/>
              <a:buChar char="-"/>
            </a:pPr>
            <a:r>
              <a:rPr lang="ru-RU" sz="1600" dirty="0">
                <a:latin typeface="Times New Roman" panose="02020603050405020304" pitchFamily="18" charset="0"/>
                <a:cs typeface="Times New Roman" panose="02020603050405020304" pitchFamily="18" charset="0"/>
              </a:rPr>
              <a:t> продление действия субсидий на заработную плату работников в размере МРОТ на период введенных ограничений;</a:t>
            </a:r>
          </a:p>
          <a:p>
            <a:pPr indent="182563" algn="just">
              <a:buFontTx/>
              <a:buChar char="-"/>
            </a:pPr>
            <a:r>
              <a:rPr lang="ru-RU" sz="1600" dirty="0">
                <a:latin typeface="Times New Roman" panose="02020603050405020304" pitchFamily="18" charset="0"/>
                <a:cs typeface="Times New Roman" panose="02020603050405020304" pitchFamily="18" charset="0"/>
              </a:rPr>
              <a:t> принятие мер поддержки бизнеса на региональном уровне;</a:t>
            </a:r>
          </a:p>
          <a:p>
            <a:pPr indent="182563" algn="just">
              <a:buFontTx/>
              <a:buChar char="-"/>
            </a:pPr>
            <a:r>
              <a:rPr lang="ru-RU" sz="1600" dirty="0">
                <a:latin typeface="Times New Roman" panose="02020603050405020304" pitchFamily="18" charset="0"/>
                <a:cs typeface="Times New Roman" panose="02020603050405020304" pitchFamily="18" charset="0"/>
              </a:rPr>
              <a:t> снятие ограничений при осуществлении предпринимательской деятельности.</a:t>
            </a:r>
          </a:p>
          <a:p>
            <a:pPr indent="539750" algn="just"/>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течение 2021 года Уполномоченным совместно с </a:t>
            </a:r>
            <a:r>
              <a:rPr lang="ru-RU" sz="1600" dirty="0" smtClean="0">
                <a:latin typeface="Times New Roman" panose="02020603050405020304" pitchFamily="18" charset="0"/>
                <a:cs typeface="Times New Roman" panose="02020603050405020304" pitchFamily="18" charset="0"/>
              </a:rPr>
              <a:t>бизнес-сообществом неоднократно </a:t>
            </a:r>
            <a:r>
              <a:rPr lang="ru-RU" sz="1600" dirty="0">
                <a:latin typeface="Times New Roman" panose="02020603050405020304" pitchFamily="18" charset="0"/>
                <a:cs typeface="Times New Roman" panose="02020603050405020304" pitchFamily="18" charset="0"/>
              </a:rPr>
              <a:t>направлялись предложения о дополнительных мерах поддержки на региональном </a:t>
            </a:r>
            <a:r>
              <a:rPr lang="ru-RU" sz="1600" dirty="0" smtClean="0">
                <a:latin typeface="Times New Roman" panose="02020603050405020304" pitchFamily="18" charset="0"/>
                <a:cs typeface="Times New Roman" panose="02020603050405020304" pitchFamily="18" charset="0"/>
              </a:rPr>
              <a:t>уровне, что послужило, в том числе, основанием для принятия администрацией </a:t>
            </a:r>
            <a:r>
              <a:rPr lang="ru-RU" sz="1600" dirty="0">
                <a:latin typeface="Times New Roman" panose="02020603050405020304" pitchFamily="18" charset="0"/>
                <a:cs typeface="Times New Roman" panose="02020603050405020304" pitchFamily="18" charset="0"/>
              </a:rPr>
              <a:t>Костромской области и Костромской областной Думой </a:t>
            </a:r>
            <a:r>
              <a:rPr lang="ru-RU" sz="1600" dirty="0" smtClean="0">
                <a:latin typeface="Times New Roman" panose="02020603050405020304" pitchFamily="18" charset="0"/>
                <a:cs typeface="Times New Roman" panose="02020603050405020304" pitchFamily="18" charset="0"/>
              </a:rPr>
              <a:t>решений </a:t>
            </a:r>
            <a:r>
              <a:rPr lang="ru-RU" sz="1600" dirty="0">
                <a:latin typeface="Times New Roman" panose="02020603050405020304" pitchFamily="18" charset="0"/>
                <a:cs typeface="Times New Roman" panose="02020603050405020304" pitchFamily="18" charset="0"/>
              </a:rPr>
              <a:t>о:</a:t>
            </a:r>
          </a:p>
          <a:p>
            <a:pPr indent="269875" algn="just">
              <a:buFontTx/>
              <a:buChar char="-"/>
            </a:pPr>
            <a:r>
              <a:rPr lang="ru-RU" sz="1600" dirty="0" smtClean="0">
                <a:latin typeface="Times New Roman" panose="02020603050405020304" pitchFamily="18" charset="0"/>
                <a:cs typeface="Times New Roman" panose="02020603050405020304" pitchFamily="18" charset="0"/>
              </a:rPr>
              <a:t>снижении </a:t>
            </a:r>
            <a:r>
              <a:rPr lang="ru-RU" sz="1600" dirty="0">
                <a:latin typeface="Times New Roman" panose="02020603050405020304" pitchFamily="18" charset="0"/>
                <a:cs typeface="Times New Roman" panose="02020603050405020304" pitchFamily="18" charset="0"/>
              </a:rPr>
              <a:t>ставок налога по упрощенной системы налогообложения на 2021 и 2022 годы;</a:t>
            </a:r>
          </a:p>
          <a:p>
            <a:pPr indent="269875" algn="just">
              <a:buFontTx/>
              <a:buChar char="-"/>
            </a:pPr>
            <a:r>
              <a:rPr lang="ru-RU" sz="1600" dirty="0" smtClean="0">
                <a:latin typeface="Times New Roman" panose="02020603050405020304" pitchFamily="18" charset="0"/>
                <a:cs typeface="Times New Roman" panose="02020603050405020304" pitchFamily="18" charset="0"/>
              </a:rPr>
              <a:t>предоставлении </a:t>
            </a:r>
            <a:r>
              <a:rPr lang="ru-RU" sz="1600" dirty="0">
                <a:latin typeface="Times New Roman" panose="02020603050405020304" pitchFamily="18" charset="0"/>
                <a:cs typeface="Times New Roman" panose="02020603050405020304" pitchFamily="18" charset="0"/>
              </a:rPr>
              <a:t>отсрочки по аренде государственного и муниципального имущества;</a:t>
            </a:r>
          </a:p>
          <a:p>
            <a:pPr indent="269875" algn="just">
              <a:buFontTx/>
              <a:buChar char="-"/>
            </a:pPr>
            <a:r>
              <a:rPr lang="ru-RU" sz="1600" dirty="0" smtClean="0">
                <a:latin typeface="Times New Roman" panose="02020603050405020304" pitchFamily="18" charset="0"/>
                <a:cs typeface="Times New Roman" panose="02020603050405020304" pitchFamily="18" charset="0"/>
              </a:rPr>
              <a:t>снижении  </a:t>
            </a:r>
            <a:r>
              <a:rPr lang="ru-RU" sz="1600" dirty="0">
                <a:latin typeface="Times New Roman" panose="02020603050405020304" pitchFamily="18" charset="0"/>
                <a:cs typeface="Times New Roman" panose="02020603050405020304" pitchFamily="18" charset="0"/>
              </a:rPr>
              <a:t>суммы налога на имущество организаций, имеющих основной вид экономической деятельности 68.2 за IV квартал 2021 года, заключивших дополнительные соглашения с арендаторами о снижении арендной платы;</a:t>
            </a:r>
          </a:p>
          <a:p>
            <a:pPr indent="269875" algn="just">
              <a:buFontTx/>
              <a:buChar char="-"/>
            </a:pPr>
            <a:r>
              <a:rPr lang="ru-RU" sz="1600" dirty="0">
                <a:latin typeface="Times New Roman" panose="02020603050405020304" pitchFamily="18" charset="0"/>
                <a:cs typeface="Times New Roman" panose="02020603050405020304" pitchFamily="18" charset="0"/>
              </a:rPr>
              <a:t> снижен уровень  ограничительных мер по ведению бизнеса в регионе.</a:t>
            </a:r>
          </a:p>
          <a:p>
            <a:pPr indent="539750" algn="just"/>
            <a:r>
              <a:rPr lang="ru-RU" sz="1600" dirty="0" smtClean="0">
                <a:latin typeface="Times New Roman" panose="02020603050405020304" pitchFamily="18" charset="0"/>
                <a:cs typeface="Times New Roman" panose="02020603050405020304" pitchFamily="18" charset="0"/>
              </a:rPr>
              <a:t>Указанные </a:t>
            </a:r>
            <a:r>
              <a:rPr lang="ru-RU" sz="1600" dirty="0">
                <a:latin typeface="Times New Roman" panose="02020603050405020304" pitchFamily="18" charset="0"/>
                <a:cs typeface="Times New Roman" panose="02020603050405020304" pitchFamily="18" charset="0"/>
              </a:rPr>
              <a:t>и другие региональные меры поддержки позволили стабилизировать функционирование субъектов МСП в 2021 году с переходом на 2022 год.</a:t>
            </a:r>
          </a:p>
          <a:p>
            <a:pPr marL="285750">
              <a:lnSpc>
                <a:spcPct val="150000"/>
              </a:lnSpc>
            </a:pPr>
            <a:r>
              <a:rPr lang="ru-RU" sz="1200" dirty="0" smtClean="0"/>
              <a:t>	</a:t>
            </a: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152312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69384" y="554330"/>
            <a:ext cx="8769920" cy="427564"/>
          </a:xfrm>
          <a:solidFill>
            <a:schemeClr val="accent5">
              <a:lumMod val="75000"/>
            </a:schemeClr>
          </a:solidFill>
        </p:spPr>
        <p:txBody>
          <a:bodyPr>
            <a:noAutofit/>
          </a:bodyPr>
          <a:lstStyle/>
          <a:p>
            <a:pPr algn="ctr"/>
            <a:r>
              <a:rPr lang="ru-RU" sz="2000" b="1" dirty="0" smtClean="0">
                <a:solidFill>
                  <a:schemeClr val="bg1"/>
                </a:solidFill>
                <a:latin typeface="Calibri Light" pitchFamily="34" charset="0"/>
              </a:rPr>
              <a:t/>
            </a:r>
            <a:br>
              <a:rPr lang="ru-RU" sz="2000" b="1" dirty="0" smtClean="0">
                <a:solidFill>
                  <a:schemeClr val="bg1"/>
                </a:solidFill>
                <a:latin typeface="Calibri Light" pitchFamily="34" charset="0"/>
              </a:rPr>
            </a:br>
            <a:r>
              <a:rPr lang="ru-RU" sz="2000" b="1" dirty="0">
                <a:solidFill>
                  <a:schemeClr val="bg1"/>
                </a:solidFill>
                <a:latin typeface="Calibri Light" pitchFamily="34" charset="0"/>
              </a:rPr>
              <a:t>ОСНОВНЫЕ ТЕМЫ ОБРАЩЕНИЙ</a:t>
            </a:r>
            <a:r>
              <a:rPr lang="ru-RU" sz="2000" b="1" dirty="0" smtClean="0">
                <a:solidFill>
                  <a:schemeClr val="bg1"/>
                </a:solidFill>
                <a:latin typeface="Calibri Light" pitchFamily="34" charset="0"/>
              </a:rPr>
              <a:t/>
            </a:r>
            <a:br>
              <a:rPr lang="ru-RU" sz="2000" b="1" dirty="0" smtClean="0">
                <a:solidFill>
                  <a:schemeClr val="bg1"/>
                </a:solidFill>
                <a:latin typeface="Calibri Light" pitchFamily="34" charset="0"/>
              </a:rPr>
            </a:b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24</a:t>
            </a:fld>
            <a:endParaRPr lang="ru-RU" dirty="0">
              <a:solidFill>
                <a:prstClr val="black">
                  <a:tint val="75000"/>
                </a:prstClr>
              </a:solidFill>
            </a:endParaRPr>
          </a:p>
        </p:txBody>
      </p:sp>
      <p:sp>
        <p:nvSpPr>
          <p:cNvPr id="1025" name="Rectangle 1"/>
          <p:cNvSpPr>
            <a:spLocks noChangeArrowheads="1"/>
          </p:cNvSpPr>
          <p:nvPr/>
        </p:nvSpPr>
        <p:spPr bwMode="auto">
          <a:xfrm>
            <a:off x="738158" y="879924"/>
            <a:ext cx="875134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dirty="0" smtClean="0">
                <a:latin typeface="Times New Roman" panose="02020603050405020304" pitchFamily="18" charset="0"/>
                <a:cs typeface="Times New Roman" pitchFamily="18" charset="0"/>
              </a:rPr>
              <a:t>НЕСТАЦИОНАРНАЯ ТОРГОВЛЯ</a:t>
            </a:r>
          </a:p>
          <a:p>
            <a:pPr algn="ctr"/>
            <a:endParaRPr lang="ru-RU" sz="1600" dirty="0">
              <a:latin typeface="Times New Roman" panose="02020603050405020304" pitchFamily="18" charset="0"/>
              <a:cs typeface="Times New Roman" pitchFamily="18" charset="0"/>
            </a:endParaRPr>
          </a:p>
          <a:p>
            <a:pPr indent="539750" algn="just"/>
            <a:r>
              <a:rPr lang="ru-RU" dirty="0" smtClean="0">
                <a:latin typeface="Times New Roman" panose="02020603050405020304" pitchFamily="18" charset="0"/>
                <a:cs typeface="Times New Roman" pitchFamily="18" charset="0"/>
              </a:rPr>
              <a:t>Одной из тем обращений предпринимателей стали вопросы использования государственного и муниципального имущества, регулирования деятельности нестационарных торговых объектов.</a:t>
            </a:r>
          </a:p>
          <a:p>
            <a:pPr indent="539750" algn="just"/>
            <a:r>
              <a:rPr lang="ru-RU" dirty="0" smtClean="0">
                <a:latin typeface="Times New Roman" panose="02020603050405020304" pitchFamily="18" charset="0"/>
                <a:cs typeface="Times New Roman" pitchFamily="18" charset="0"/>
              </a:rPr>
              <a:t>В продолжение деятельности по совершенствованию порядка размещения и использования объектов нестационарной торговли</a:t>
            </a:r>
            <a:r>
              <a:rPr lang="ru-RU" dirty="0">
                <a:latin typeface="Times New Roman" panose="02020603050405020304" pitchFamily="18" charset="0"/>
                <a:cs typeface="Times New Roman" pitchFamily="18" charset="0"/>
              </a:rPr>
              <a:t> </a:t>
            </a:r>
            <a:r>
              <a:rPr lang="ru-RU" dirty="0" smtClean="0">
                <a:latin typeface="Times New Roman" panose="02020603050405020304" pitchFamily="18" charset="0"/>
                <a:cs typeface="Times New Roman" pitchFamily="18" charset="0"/>
              </a:rPr>
              <a:t>в администрацию города Костромы были направлены предложения  по внесению изменений в действующий порядок размещения НТО. </a:t>
            </a:r>
          </a:p>
          <a:p>
            <a:pPr indent="539750" algn="just"/>
            <a:r>
              <a:rPr lang="ru-RU" dirty="0" smtClean="0">
                <a:latin typeface="Times New Roman" panose="02020603050405020304" pitchFamily="18" charset="0"/>
                <a:cs typeface="Times New Roman" pitchFamily="18" charset="0"/>
              </a:rPr>
              <a:t>Было предложено:</a:t>
            </a:r>
          </a:p>
          <a:p>
            <a:pPr marL="539750" indent="-182563" algn="just">
              <a:buFont typeface="Arial" panose="020B0604020202020204" pitchFamily="34" charset="0"/>
              <a:buChar char="•"/>
            </a:pPr>
            <a:r>
              <a:rPr lang="ru-RU" dirty="0" smtClean="0">
                <a:latin typeface="Times New Roman" panose="02020603050405020304" pitchFamily="18" charset="0"/>
                <a:cs typeface="Times New Roman" pitchFamily="18" charset="0"/>
              </a:rPr>
              <a:t>в случае необходимости перемещения </a:t>
            </a:r>
            <a:r>
              <a:rPr lang="ru-RU" dirty="0">
                <a:latin typeface="Times New Roman" panose="02020603050405020304" pitchFamily="18" charset="0"/>
                <a:cs typeface="Times New Roman" pitchFamily="18" charset="0"/>
              </a:rPr>
              <a:t>объекта на новое </a:t>
            </a:r>
            <a:r>
              <a:rPr lang="ru-RU" dirty="0" smtClean="0">
                <a:latin typeface="Times New Roman" panose="02020603050405020304" pitchFamily="18" charset="0"/>
                <a:cs typeface="Times New Roman" pitchFamily="18" charset="0"/>
              </a:rPr>
              <a:t>место, в обязательном порядке проводить согласование компенсационного места с владельцем НТО;</a:t>
            </a:r>
          </a:p>
          <a:p>
            <a:pPr marL="539750" indent="-182563" algn="just">
              <a:buFont typeface="Arial" panose="020B0604020202020204" pitchFamily="34" charset="0"/>
              <a:buChar char="•"/>
            </a:pPr>
            <a:r>
              <a:rPr lang="ru-RU" dirty="0" smtClean="0">
                <a:latin typeface="Times New Roman" panose="02020603050405020304" pitchFamily="18" charset="0"/>
                <a:cs typeface="Times New Roman" pitchFamily="18" charset="0"/>
              </a:rPr>
              <a:t>при подготовке нормативных правовых актов учитывать положения Распоряжения Правительства </a:t>
            </a:r>
            <a:r>
              <a:rPr lang="ru-RU" dirty="0">
                <a:latin typeface="Times New Roman" panose="02020603050405020304" pitchFamily="18" charset="0"/>
                <a:cs typeface="Times New Roman" pitchFamily="18" charset="0"/>
              </a:rPr>
              <a:t>РФ от 30.01.2021 N 208-р </a:t>
            </a:r>
            <a:r>
              <a:rPr lang="ru-RU" dirty="0" smtClean="0">
                <a:latin typeface="Times New Roman" panose="02020603050405020304" pitchFamily="18" charset="0"/>
                <a:cs typeface="Times New Roman" pitchFamily="18" charset="0"/>
              </a:rPr>
              <a:t>«О </a:t>
            </a:r>
            <a:r>
              <a:rPr lang="ru-RU" dirty="0">
                <a:latin typeface="Times New Roman" panose="02020603050405020304" pitchFamily="18" charset="0"/>
                <a:cs typeface="Times New Roman" pitchFamily="18" charset="0"/>
              </a:rPr>
              <a:t>рекомендациях органам исполнительной власти субъектов РФ и органам местного самоуправления по вопросу о новых возможностях для розничного сбыта </a:t>
            </a:r>
            <a:r>
              <a:rPr lang="ru-RU" dirty="0" smtClean="0">
                <a:latin typeface="Times New Roman" panose="02020603050405020304" pitchFamily="18" charset="0"/>
                <a:cs typeface="Times New Roman" pitchFamily="18" charset="0"/>
              </a:rPr>
              <a:t>товаров».</a:t>
            </a:r>
          </a:p>
          <a:p>
            <a:pPr indent="539750" algn="just"/>
            <a:r>
              <a:rPr lang="ru-RU" dirty="0" smtClean="0">
                <a:latin typeface="Times New Roman" panose="02020603050405020304" pitchFamily="18" charset="0"/>
                <a:cs typeface="Times New Roman" pitchFamily="18" charset="0"/>
              </a:rPr>
              <a:t>Предложения рассмотрены на комитете Думы города </a:t>
            </a:r>
            <a:r>
              <a:rPr lang="ru-RU" dirty="0">
                <a:latin typeface="Times New Roman" panose="02020603050405020304" pitchFamily="18" charset="0"/>
                <a:cs typeface="Times New Roman" pitchFamily="18" charset="0"/>
              </a:rPr>
              <a:t>К</a:t>
            </a:r>
            <a:r>
              <a:rPr lang="ru-RU" dirty="0" smtClean="0">
                <a:latin typeface="Times New Roman" panose="02020603050405020304" pitchFamily="18" charset="0"/>
                <a:cs typeface="Times New Roman" pitchFamily="18" charset="0"/>
              </a:rPr>
              <a:t>остромы  с внесением соответствующих изменений в действующий Порядок.</a:t>
            </a:r>
          </a:p>
          <a:p>
            <a:pPr algn="just"/>
            <a:r>
              <a:rPr lang="ru-RU" sz="1600" dirty="0">
                <a:latin typeface="Times New Roman" panose="02020603050405020304" pitchFamily="18" charset="0"/>
                <a:cs typeface="Times New Roman" pitchFamily="18" charset="0"/>
              </a:rPr>
              <a:t> </a:t>
            </a:r>
            <a:r>
              <a:rPr lang="ru-RU" sz="1600" dirty="0" smtClean="0">
                <a:latin typeface="Times New Roman" panose="02020603050405020304" pitchFamily="18" charset="0"/>
                <a:cs typeface="Times New Roman" pitchFamily="18" charset="0"/>
              </a:rPr>
              <a:t> </a:t>
            </a:r>
            <a:r>
              <a:rPr lang="ru-RU" sz="1200" dirty="0" smtClean="0"/>
              <a:t>	</a:t>
            </a: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2762105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09" y="10"/>
            <a:ext cx="9906000" cy="6858000"/>
          </a:xfrm>
          <a:prstGeom prst="rect">
            <a:avLst/>
          </a:prstGeom>
        </p:spPr>
      </p:pic>
      <p:sp>
        <p:nvSpPr>
          <p:cNvPr id="24578" name="Rectangle 2"/>
          <p:cNvSpPr>
            <a:spLocks noGrp="1" noChangeArrowheads="1"/>
          </p:cNvSpPr>
          <p:nvPr>
            <p:ph type="title"/>
          </p:nvPr>
        </p:nvSpPr>
        <p:spPr>
          <a:xfrm>
            <a:off x="693846" y="548681"/>
            <a:ext cx="8900154" cy="470390"/>
          </a:xfrm>
          <a:solidFill>
            <a:schemeClr val="accent5">
              <a:lumMod val="75000"/>
            </a:schemeClr>
          </a:solidFill>
        </p:spPr>
        <p:txBody>
          <a:bodyPr>
            <a:noAutofit/>
          </a:bodyPr>
          <a:lstStyle/>
          <a:p>
            <a:pPr algn="ctr"/>
            <a:r>
              <a:rPr lang="ru-RU" sz="2000" b="1" dirty="0">
                <a:solidFill>
                  <a:schemeClr val="bg1"/>
                </a:solidFill>
              </a:rPr>
              <a:t>ПРИМЕРЫ УСПЕШНОГО РАССМОТРЕНИЯ ЖАЛОБ</a:t>
            </a: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25</a:t>
            </a:fld>
            <a:endParaRPr lang="ru-RU" dirty="0">
              <a:solidFill>
                <a:prstClr val="black">
                  <a:tint val="75000"/>
                </a:prstClr>
              </a:solidFill>
            </a:endParaRPr>
          </a:p>
        </p:txBody>
      </p:sp>
      <p:sp>
        <p:nvSpPr>
          <p:cNvPr id="1025" name="Rectangle 1"/>
          <p:cNvSpPr>
            <a:spLocks noChangeArrowheads="1"/>
          </p:cNvSpPr>
          <p:nvPr/>
        </p:nvSpPr>
        <p:spPr bwMode="auto">
          <a:xfrm>
            <a:off x="693846" y="1230543"/>
            <a:ext cx="900267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3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ВОПРОС</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30000"/>
              </a:lnSpc>
            </a:pPr>
            <a:r>
              <a:rPr lang="ru-RU" sz="1600" dirty="0" smtClean="0">
                <a:latin typeface="Times New Roman" panose="02020603050405020304" pitchFamily="18" charset="0"/>
                <a:cs typeface="Times New Roman" panose="02020603050405020304" pitchFamily="18" charset="0"/>
              </a:rPr>
              <a:t>	Одним из не менее острых вопросов в 2021 года стали обращения по заключению договоров по оказанию услуг по обращению с твердыми коммунальными отходами из ряда муниципальных образований, в том числе коллективное обращение предпринимателей </a:t>
            </a:r>
            <a:r>
              <a:rPr lang="ru-RU" sz="1600" dirty="0" err="1">
                <a:latin typeface="Times New Roman" panose="02020603050405020304" pitchFamily="18" charset="0"/>
                <a:cs typeface="Times New Roman" panose="02020603050405020304" pitchFamily="18" charset="0"/>
              </a:rPr>
              <a:t>В</a:t>
            </a:r>
            <a:r>
              <a:rPr lang="ru-RU" sz="1600" dirty="0" err="1" smtClean="0">
                <a:latin typeface="Times New Roman" panose="02020603050405020304" pitchFamily="18" charset="0"/>
                <a:cs typeface="Times New Roman" panose="02020603050405020304" pitchFamily="18" charset="0"/>
              </a:rPr>
              <a:t>охомского</a:t>
            </a:r>
            <a:r>
              <a:rPr lang="ru-RU" sz="1600" dirty="0" smtClean="0">
                <a:latin typeface="Times New Roman" panose="02020603050405020304" pitchFamily="18" charset="0"/>
                <a:cs typeface="Times New Roman" panose="02020603050405020304" pitchFamily="18" charset="0"/>
              </a:rPr>
              <a:t> района  содержало информацию о предложении регионального оператора заключить договоры по утвержденным нормативам накопления ТКО за три предыдущие года бездоговорных отношений и без фактически оказанных услуг, но с их оплатой.</a:t>
            </a:r>
          </a:p>
          <a:p>
            <a:pPr algn="just">
              <a:lnSpc>
                <a:spcPct val="13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ДЕЙСТВИЯ УПОЛНОМОЧЕННОГО</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30000"/>
              </a:lnSpc>
            </a:pPr>
            <a:r>
              <a:rPr lang="ru-RU" sz="1600" dirty="0" smtClean="0">
                <a:latin typeface="Times New Roman" panose="02020603050405020304" pitchFamily="18" charset="0"/>
                <a:cs typeface="Times New Roman" panose="02020603050405020304" pitchFamily="18" charset="0"/>
              </a:rPr>
              <a:t>	Уполномоченным направлены обращения в администрацию Костромской области, проведены встречи с региональным операторам, инициированы и проведены согласительные совещания на уровне заместителя губернатора  с приглашением заинтересованных сторон. </a:t>
            </a:r>
          </a:p>
          <a:p>
            <a:pPr algn="just">
              <a:lnSpc>
                <a:spcPct val="13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РЕЗУЛЬТАТ</a:t>
            </a:r>
            <a:r>
              <a:rPr lang="ru-RU" sz="1600" dirty="0" smtClean="0">
                <a:latin typeface="Times New Roman" panose="02020603050405020304" pitchFamily="18" charset="0"/>
                <a:cs typeface="Times New Roman" panose="02020603050405020304" pitchFamily="18" charset="0"/>
              </a:rPr>
              <a:t>	</a:t>
            </a:r>
          </a:p>
          <a:p>
            <a:pPr algn="just">
              <a:lnSpc>
                <a:spcPct val="130000"/>
              </a:lnSpc>
            </a:pPr>
            <a:r>
              <a:rPr lang="ru-RU" sz="1600" dirty="0" smtClean="0">
                <a:latin typeface="Times New Roman" panose="02020603050405020304" pitchFamily="18" charset="0"/>
                <a:cs typeface="Times New Roman" panose="02020603050405020304" pitchFamily="18" charset="0"/>
              </a:rPr>
              <a:t>	По результатам проделанной работы у предпринимателей появилась возможность заключать договоры исходя из фактически произведенного объема ТКО, решены вопросы по оплате услуг.</a:t>
            </a: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38124358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
            <a:ext cx="9906000" cy="6858000"/>
          </a:xfrm>
          <a:prstGeom prst="rect">
            <a:avLst/>
          </a:prstGeom>
        </p:spPr>
      </p:pic>
      <p:sp>
        <p:nvSpPr>
          <p:cNvPr id="24578" name="Rectangle 2"/>
          <p:cNvSpPr>
            <a:spLocks noGrp="1" noChangeArrowheads="1"/>
          </p:cNvSpPr>
          <p:nvPr>
            <p:ph type="title"/>
          </p:nvPr>
        </p:nvSpPr>
        <p:spPr>
          <a:xfrm>
            <a:off x="624000" y="332656"/>
            <a:ext cx="8915304" cy="382213"/>
          </a:xfrm>
          <a:solidFill>
            <a:schemeClr val="accent5">
              <a:lumMod val="75000"/>
            </a:schemeClr>
          </a:solidFill>
        </p:spPr>
        <p:txBody>
          <a:bodyPr>
            <a:noAutofit/>
          </a:bodyPr>
          <a:lstStyle/>
          <a:p>
            <a:pPr algn="ctr"/>
            <a:r>
              <a:rPr lang="ru-RU" sz="2000" b="1" dirty="0" smtClean="0">
                <a:solidFill>
                  <a:schemeClr val="bg1"/>
                </a:solidFill>
              </a:rPr>
              <a:t>ПРИМЕРЫ УСПЕШНОГО РАССМОТРЕНИЯ ЖАЛОБ</a:t>
            </a: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26</a:t>
            </a:fld>
            <a:endParaRPr lang="ru-RU" dirty="0">
              <a:solidFill>
                <a:prstClr val="black">
                  <a:tint val="75000"/>
                </a:prstClr>
              </a:solidFill>
            </a:endParaRPr>
          </a:p>
        </p:txBody>
      </p:sp>
      <p:sp>
        <p:nvSpPr>
          <p:cNvPr id="1025" name="Rectangle 1"/>
          <p:cNvSpPr>
            <a:spLocks noChangeArrowheads="1"/>
          </p:cNvSpPr>
          <p:nvPr/>
        </p:nvSpPr>
        <p:spPr bwMode="auto">
          <a:xfrm>
            <a:off x="624000" y="905406"/>
            <a:ext cx="8915304" cy="54895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ВОПРОС</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1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В </a:t>
            </a:r>
            <a:r>
              <a:rPr lang="ru-RU" sz="1600" dirty="0" smtClean="0">
                <a:latin typeface="Times New Roman" panose="02020603050405020304" pitchFamily="18" charset="0"/>
                <a:cs typeface="Times New Roman" panose="02020603050405020304" pitchFamily="18" charset="0"/>
              </a:rPr>
              <a:t>мае </a:t>
            </a:r>
            <a:r>
              <a:rPr lang="ru-RU" sz="1600" dirty="0">
                <a:latin typeface="Times New Roman" panose="02020603050405020304" pitchFamily="18" charset="0"/>
                <a:cs typeface="Times New Roman" panose="02020603050405020304" pitchFamily="18" charset="0"/>
              </a:rPr>
              <a:t>2021 года поступила жалоба учредителя организации общественного питания на действия сотрудников органов внутренних дел при проведении проверки. В ходе проверки сотрудниками УМВД России по Костромской области была изъята находящаяся в помещении алкогольная продукция, а также возбуждено дело об административном правонарушении, предусмотренном ч. 2 ст. 14.16 КоАП РФ.</a:t>
            </a:r>
          </a:p>
          <a:p>
            <a:pPr>
              <a:lnSpc>
                <a:spcPct val="110000"/>
              </a:lnSpc>
            </a:pPr>
            <a:r>
              <a:rPr lang="ru-RU" sz="1600" dirty="0">
                <a:latin typeface="Times New Roman" panose="02020603050405020304" pitchFamily="18" charset="0"/>
                <a:cs typeface="Times New Roman" panose="02020603050405020304" pitchFamily="18" charset="0"/>
              </a:rPr>
              <a:t> </a:t>
            </a:r>
          </a:p>
          <a:p>
            <a:pPr algn="just">
              <a:lnSpc>
                <a:spcPct val="11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ДЕЙСТВИЯ УПОЛНОМОЧЕННОГО</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10000"/>
              </a:lnSpc>
            </a:pP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Проведенный аппаратом уполномоченного анализ ситуации выявил признаки нарушения законодательства сотрудниками органов МВД при проведении проверки.</a:t>
            </a:r>
          </a:p>
          <a:p>
            <a:pPr algn="just">
              <a:lnSpc>
                <a:spcPct val="110000"/>
              </a:lnSpc>
            </a:pPr>
            <a:r>
              <a:rPr lang="ru-RU" sz="1600" dirty="0">
                <a:latin typeface="Times New Roman" panose="02020603050405020304" pitchFamily="18" charset="0"/>
                <a:cs typeface="Times New Roman" panose="02020603050405020304" pitchFamily="18" charset="0"/>
              </a:rPr>
              <a:t>По обращению регионального бизнес-омбудсмена прокуратурой Костромской области проведена </a:t>
            </a:r>
            <a:r>
              <a:rPr lang="ru-RU" sz="1600" dirty="0" smtClean="0">
                <a:latin typeface="Times New Roman" panose="02020603050405020304" pitchFamily="18" charset="0"/>
                <a:cs typeface="Times New Roman" panose="02020603050405020304" pitchFamily="18" charset="0"/>
              </a:rPr>
              <a:t>проверка </a:t>
            </a:r>
            <a:r>
              <a:rPr lang="ru-RU" sz="1600" dirty="0">
                <a:latin typeface="Times New Roman" panose="02020603050405020304" pitchFamily="18" charset="0"/>
                <a:cs typeface="Times New Roman" panose="02020603050405020304" pitchFamily="18" charset="0"/>
              </a:rPr>
              <a:t>изложенных в жалобе предпринимателя фактов. В результате проверки установлены нарушения требований Федерального закона от 07.02.2011 № 3-ФЗ «О полиции», Федерального закона от 12.08.1995 № 144-ФЗ «Об оперативно-розыскной деятельности», Уголовно-процессуального кодекса РФ и иных норм федерального законодательства.</a:t>
            </a:r>
          </a:p>
          <a:p>
            <a:pPr algn="just">
              <a:lnSpc>
                <a:spcPct val="110000"/>
              </a:lnSpc>
            </a:pPr>
            <a:r>
              <a:rPr lang="ru-RU" sz="1600" dirty="0" smtClean="0">
                <a:latin typeface="Times New Roman" panose="02020603050405020304" pitchFamily="18" charset="0"/>
                <a:cs typeface="Times New Roman" panose="02020603050405020304" pitchFamily="18" charset="0"/>
              </a:rPr>
              <a:t>	</a:t>
            </a:r>
          </a:p>
          <a:p>
            <a:pPr algn="just">
              <a:lnSpc>
                <a:spcPct val="110000"/>
              </a:lnSpc>
            </a:pPr>
            <a:r>
              <a:rPr lang="ru-RU" sz="1600" b="1" dirty="0">
                <a:solidFill>
                  <a:schemeClr val="accent1">
                    <a:lumMod val="75000"/>
                  </a:schemeClr>
                </a:solidFill>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РЕЗУЛЬТАТ</a:t>
            </a:r>
            <a:r>
              <a:rPr lang="ru-RU" sz="1600" dirty="0" smtClean="0">
                <a:latin typeface="Times New Roman" panose="02020603050405020304" pitchFamily="18" charset="0"/>
                <a:cs typeface="Times New Roman" panose="02020603050405020304" pitchFamily="18" charset="0"/>
              </a:rPr>
              <a:t>	</a:t>
            </a:r>
          </a:p>
          <a:p>
            <a:pPr algn="just">
              <a:lnSpc>
                <a:spcPct val="110000"/>
              </a:lnSpc>
            </a:pPr>
            <a:r>
              <a:rPr lang="ru-RU" sz="1600" dirty="0" smtClean="0">
                <a:latin typeface="Times New Roman" panose="02020603050405020304" pitchFamily="18" charset="0"/>
                <a:cs typeface="Times New Roman" panose="02020603050405020304" pitchFamily="18" charset="0"/>
              </a:rPr>
              <a:t>	Благодаря </a:t>
            </a:r>
            <a:r>
              <a:rPr lang="ru-RU" sz="1600" dirty="0">
                <a:latin typeface="Times New Roman" panose="02020603050405020304" pitchFamily="18" charset="0"/>
                <a:cs typeface="Times New Roman" panose="02020603050405020304" pitchFamily="18" charset="0"/>
              </a:rPr>
              <a:t>совместным </a:t>
            </a:r>
            <a:r>
              <a:rPr lang="ru-RU" sz="1600" dirty="0" smtClean="0">
                <a:latin typeface="Times New Roman" panose="02020603050405020304" pitchFamily="18" charset="0"/>
                <a:cs typeface="Times New Roman" panose="02020603050405020304" pitchFamily="18" charset="0"/>
              </a:rPr>
              <a:t>действиям прокуратуры </a:t>
            </a:r>
            <a:r>
              <a:rPr lang="ru-RU" sz="1600" dirty="0">
                <a:latin typeface="Times New Roman" panose="02020603050405020304" pitchFamily="18" charset="0"/>
                <a:cs typeface="Times New Roman" panose="02020603050405020304" pitchFamily="18" charset="0"/>
              </a:rPr>
              <a:t>Костромской </a:t>
            </a:r>
            <a:r>
              <a:rPr lang="ru-RU" sz="1600" dirty="0" smtClean="0">
                <a:latin typeface="Times New Roman" panose="02020603050405020304" pitchFamily="18" charset="0"/>
                <a:cs typeface="Times New Roman" panose="02020603050405020304" pitchFamily="18" charset="0"/>
              </a:rPr>
              <a:t>области и  </a:t>
            </a:r>
            <a:r>
              <a:rPr lang="ru-RU" sz="1600" dirty="0">
                <a:latin typeface="Times New Roman" panose="02020603050405020304" pitchFamily="18" charset="0"/>
                <a:cs typeface="Times New Roman" panose="02020603050405020304" pitchFamily="18" charset="0"/>
              </a:rPr>
              <a:t>регионального уполномоченного </a:t>
            </a:r>
            <a:r>
              <a:rPr lang="ru-RU" sz="1600" dirty="0" smtClean="0">
                <a:latin typeface="Times New Roman" panose="02020603050405020304" pitchFamily="18" charset="0"/>
                <a:cs typeface="Times New Roman" panose="02020603050405020304" pitchFamily="18" charset="0"/>
              </a:rPr>
              <a:t>неправомерно </a:t>
            </a:r>
            <a:r>
              <a:rPr lang="ru-RU" sz="1600" dirty="0">
                <a:latin typeface="Times New Roman" panose="02020603050405020304" pitchFamily="18" charset="0"/>
                <a:cs typeface="Times New Roman" panose="02020603050405020304" pitchFamily="18" charset="0"/>
              </a:rPr>
              <a:t>изъятая алкогольная продукция возвращена организации, дело об административном правонарушении прекращено.</a:t>
            </a: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7913168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38158" y="260648"/>
            <a:ext cx="8970000" cy="401529"/>
          </a:xfrm>
          <a:solidFill>
            <a:schemeClr val="accent5">
              <a:lumMod val="75000"/>
            </a:schemeClr>
          </a:solidFill>
        </p:spPr>
        <p:txBody>
          <a:bodyPr>
            <a:noAutofit/>
          </a:bodyPr>
          <a:lstStyle/>
          <a:p>
            <a:pPr algn="ctr"/>
            <a:r>
              <a:rPr lang="ru-RU" sz="2000" b="1" dirty="0">
                <a:solidFill>
                  <a:schemeClr val="bg1"/>
                </a:solidFill>
              </a:rPr>
              <a:t>ОБРАЩЕНИЯ ПРЕДПРИНИМАТЕЛЕЙ  </a:t>
            </a:r>
            <a:endParaRPr lang="ru-RU" sz="2000" dirty="0"/>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27</a:t>
            </a:fld>
            <a:endParaRPr lang="ru-RU" dirty="0">
              <a:solidFill>
                <a:prstClr val="black">
                  <a:tint val="75000"/>
                </a:prstClr>
              </a:solidFill>
            </a:endParaRPr>
          </a:p>
        </p:txBody>
      </p:sp>
      <p:sp>
        <p:nvSpPr>
          <p:cNvPr id="1025" name="Rectangle 1"/>
          <p:cNvSpPr>
            <a:spLocks noChangeArrowheads="1"/>
          </p:cNvSpPr>
          <p:nvPr/>
        </p:nvSpPr>
        <p:spPr bwMode="auto">
          <a:xfrm>
            <a:off x="819596" y="782412"/>
            <a:ext cx="8858312" cy="54107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20000"/>
              </a:lnSpc>
            </a:pP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	ВОПРОС</a:t>
            </a:r>
            <a:r>
              <a:rPr lang="ru-RU" sz="1600" dirty="0">
                <a:solidFill>
                  <a:schemeClr val="accent1">
                    <a:lumMod val="75000"/>
                  </a:schemeClr>
                </a:solidFill>
                <a:latin typeface="Times New Roman" panose="02020603050405020304" pitchFamily="18" charset="0"/>
                <a:cs typeface="Times New Roman" panose="02020603050405020304" pitchFamily="18" charset="0"/>
              </a:rPr>
              <a:t>	</a:t>
            </a:r>
            <a:endParaRPr lang="ru-RU" sz="1600" dirty="0" smtClean="0">
              <a:solidFill>
                <a:schemeClr val="accent1">
                  <a:lumMod val="75000"/>
                </a:schemeClr>
              </a:solidFill>
              <a:latin typeface="Times New Roman" panose="02020603050405020304" pitchFamily="18" charset="0"/>
              <a:cs typeface="Times New Roman" panose="02020603050405020304" pitchFamily="18" charset="0"/>
            </a:endParaRPr>
          </a:p>
          <a:p>
            <a:pPr>
              <a:lnSpc>
                <a:spcPct val="120000"/>
              </a:lnSpc>
            </a:pPr>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Актуальным остается вопрос взимания </a:t>
            </a:r>
            <a:r>
              <a:rPr lang="ru-RU" sz="1600" dirty="0" err="1" smtClean="0">
                <a:latin typeface="Times New Roman" pitchFamily="18" charset="0"/>
                <a:cs typeface="Times New Roman" pitchFamily="18" charset="0"/>
              </a:rPr>
              <a:t>ресурсоснабжающими</a:t>
            </a:r>
            <a:r>
              <a:rPr lang="ru-RU" sz="1600" dirty="0" smtClean="0">
                <a:latin typeface="Times New Roman" pitchFamily="18" charset="0"/>
                <a:cs typeface="Times New Roman" pitchFamily="18" charset="0"/>
              </a:rPr>
              <a:t> организациями </a:t>
            </a:r>
            <a:r>
              <a:rPr lang="ru-RU" sz="1600" dirty="0">
                <a:latin typeface="Times New Roman" pitchFamily="18" charset="0"/>
                <a:cs typeface="Times New Roman" pitchFamily="18" charset="0"/>
              </a:rPr>
              <a:t>платы за негативное воздействие на центральную систему водоотведения  и сверхнормативный сброс загрязняющих веществ в составе сточных вод</a:t>
            </a:r>
            <a:r>
              <a:rPr lang="ru-RU" sz="1600" dirty="0" smtClean="0">
                <a:latin typeface="Times New Roman" pitchFamily="18" charset="0"/>
                <a:cs typeface="Times New Roman" pitchFamily="18" charset="0"/>
              </a:rPr>
              <a:t>.</a:t>
            </a:r>
          </a:p>
          <a:p>
            <a:pPr>
              <a:lnSpc>
                <a:spcPct val="120000"/>
              </a:lnSpc>
            </a:pPr>
            <a:endParaRPr lang="ru-RU" sz="1600" dirty="0">
              <a:latin typeface="Times New Roman" pitchFamily="18" charset="0"/>
              <a:cs typeface="Times New Roman" pitchFamily="18" charset="0"/>
            </a:endParaRPr>
          </a:p>
          <a:p>
            <a:pPr algn="just">
              <a:lnSpc>
                <a:spcPct val="120000"/>
              </a:lnSpc>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	</a:t>
            </a:r>
            <a:r>
              <a:rPr lang="ru-RU" sz="1600" b="1" dirty="0">
                <a:solidFill>
                  <a:schemeClr val="accent1">
                    <a:lumMod val="75000"/>
                  </a:schemeClr>
                </a:solidFill>
                <a:latin typeface="Times New Roman" panose="02020603050405020304" pitchFamily="18" charset="0"/>
                <a:cs typeface="Times New Roman" panose="02020603050405020304" pitchFamily="18" charset="0"/>
              </a:rPr>
              <a:t>ДЕЙСТВИЯ УПОЛНОМОЧЕННОГО</a:t>
            </a:r>
            <a:r>
              <a:rPr lang="ru-RU" sz="1600" dirty="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20000"/>
              </a:lnSpc>
            </a:pPr>
            <a:r>
              <a:rPr lang="ru-RU" sz="1600" dirty="0">
                <a:latin typeface="Times New Roman" pitchFamily="18" charset="0"/>
                <a:cs typeface="Times New Roman" pitchFamily="18" charset="0"/>
              </a:rPr>
              <a:t>	Уполномоченным </a:t>
            </a:r>
            <a:r>
              <a:rPr lang="ru-RU" sz="1600" dirty="0" smtClean="0">
                <a:latin typeface="Times New Roman" pitchFamily="18" charset="0"/>
                <a:cs typeface="Times New Roman" pitchFamily="18" charset="0"/>
              </a:rPr>
              <a:t>инициированы совещания под председательством заместителя губернатора с </a:t>
            </a:r>
            <a:r>
              <a:rPr lang="ru-RU" sz="1600" dirty="0">
                <a:latin typeface="Times New Roman" pitchFamily="18" charset="0"/>
                <a:cs typeface="Times New Roman" pitchFamily="18" charset="0"/>
              </a:rPr>
              <a:t>приглашением </a:t>
            </a:r>
            <a:r>
              <a:rPr lang="ru-RU" sz="1600" dirty="0" smtClean="0">
                <a:latin typeface="Times New Roman" pitchFamily="18" charset="0"/>
                <a:cs typeface="Times New Roman" pitchFamily="18" charset="0"/>
              </a:rPr>
              <a:t>представителей </a:t>
            </a:r>
            <a:r>
              <a:rPr lang="ru-RU" sz="1600" dirty="0" err="1" smtClean="0">
                <a:latin typeface="Times New Roman" pitchFamily="18" charset="0"/>
                <a:cs typeface="Times New Roman" pitchFamily="18" charset="0"/>
              </a:rPr>
              <a:t>ресусоснабжающих</a:t>
            </a:r>
            <a:r>
              <a:rPr lang="ru-RU" sz="1600" dirty="0" smtClean="0">
                <a:latin typeface="Times New Roman" pitchFamily="18" charset="0"/>
                <a:cs typeface="Times New Roman" pitchFamily="18" charset="0"/>
              </a:rPr>
              <a:t> организаций, прокуратуры, предпринимательского сообщества. </a:t>
            </a:r>
          </a:p>
          <a:p>
            <a:pPr algn="just">
              <a:lnSpc>
                <a:spcPct val="120000"/>
              </a:lnSpc>
            </a:pPr>
            <a:endParaRPr lang="ru-RU" sz="1600" dirty="0">
              <a:latin typeface="Times New Roman" pitchFamily="18" charset="0"/>
              <a:cs typeface="Times New Roman" pitchFamily="18" charset="0"/>
            </a:endParaRPr>
          </a:p>
          <a:p>
            <a:pPr algn="just">
              <a:lnSpc>
                <a:spcPct val="120000"/>
              </a:lnSpc>
            </a:pPr>
            <a:r>
              <a:rPr lang="ru-RU" sz="1600" dirty="0">
                <a:latin typeface="Times New Roman" pitchFamily="18" charset="0"/>
                <a:cs typeface="Times New Roman" pitchFamily="18" charset="0"/>
              </a:rPr>
              <a:t>	</a:t>
            </a:r>
            <a:r>
              <a:rPr lang="ru-RU" sz="1600" b="1" dirty="0">
                <a:solidFill>
                  <a:schemeClr val="accent1">
                    <a:lumMod val="75000"/>
                  </a:schemeClr>
                </a:solidFill>
                <a:latin typeface="Times New Roman" panose="02020603050405020304" pitchFamily="18" charset="0"/>
                <a:cs typeface="Times New Roman" panose="02020603050405020304" pitchFamily="18" charset="0"/>
              </a:rPr>
              <a:t>РЕЗУЛЬТАТ</a:t>
            </a:r>
            <a:r>
              <a:rPr lang="ru-RU" sz="1600" dirty="0">
                <a:latin typeface="Times New Roman" pitchFamily="18" charset="0"/>
                <a:cs typeface="Times New Roman" pitchFamily="18" charset="0"/>
              </a:rPr>
              <a:t>	</a:t>
            </a:r>
          </a:p>
          <a:p>
            <a:pPr algn="just">
              <a:lnSpc>
                <a:spcPct val="120000"/>
              </a:lnSpc>
            </a:pPr>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По итогам работы </a:t>
            </a:r>
            <a:r>
              <a:rPr lang="ru-RU" sz="1600" dirty="0" err="1" smtClean="0">
                <a:latin typeface="Times New Roman" pitchFamily="18" charset="0"/>
                <a:cs typeface="Times New Roman" pitchFamily="18" charset="0"/>
              </a:rPr>
              <a:t>ресурсоснабжающим</a:t>
            </a:r>
            <a:r>
              <a:rPr lang="ru-RU" sz="1600" dirty="0" smtClean="0">
                <a:latin typeface="Times New Roman" pitchFamily="18" charset="0"/>
                <a:cs typeface="Times New Roman" pitchFamily="18" charset="0"/>
              </a:rPr>
              <a:t> организациям рекомендовано провести разъяснительную работу с предпринимателями о порядке взимания платы и рассматривать обращения предпринимателей в индивидуальном порядке в соответствии с действующим законодательством, а также утвердить и направить в департамент государственного регулирования цен и тарифов Костромской области инвестиционные и производственные программы, предусматривающие использование полученных средств в качестве финансирования программных мероприятий.</a:t>
            </a:r>
            <a:endParaRPr lang="ru-RU" sz="1600" dirty="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287391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38158" y="142852"/>
            <a:ext cx="8970000" cy="572017"/>
          </a:xfrm>
          <a:solidFill>
            <a:schemeClr val="accent5">
              <a:lumMod val="75000"/>
            </a:schemeClr>
          </a:solidFill>
        </p:spPr>
        <p:txBody>
          <a:bodyPr>
            <a:noAutofit/>
          </a:bodyPr>
          <a:lstStyle/>
          <a:p>
            <a:pPr algn="ctr"/>
            <a:r>
              <a:rPr lang="ru-RU" sz="2000" b="1" dirty="0">
                <a:solidFill>
                  <a:schemeClr val="bg1"/>
                </a:solidFill>
              </a:rPr>
              <a:t>ПРИМЕРЫ УСПЕШНОГО РАССМОТРЕНИЯ ЖАЛОБ</a:t>
            </a:r>
            <a:endParaRPr lang="ru-RU" sz="20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28</a:t>
            </a:fld>
            <a:endParaRPr lang="ru-RU" dirty="0">
              <a:solidFill>
                <a:prstClr val="black">
                  <a:tint val="75000"/>
                </a:prstClr>
              </a:solidFill>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25" name="Rectangle 1"/>
          <p:cNvSpPr>
            <a:spLocks noChangeArrowheads="1"/>
          </p:cNvSpPr>
          <p:nvPr/>
        </p:nvSpPr>
        <p:spPr bwMode="auto">
          <a:xfrm>
            <a:off x="849846" y="1218640"/>
            <a:ext cx="8858312" cy="46443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2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ВОПРОС</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20000"/>
              </a:lnSpc>
            </a:pPr>
            <a:r>
              <a:rPr lang="ru-RU" sz="1600" dirty="0" smtClean="0">
                <a:latin typeface="Times New Roman" panose="02020603050405020304" pitchFamily="18" charset="0"/>
                <a:cs typeface="Times New Roman" panose="02020603050405020304" pitchFamily="18" charset="0"/>
              </a:rPr>
              <a:t>	В аппарат Уполномоченного обратился директор ООО «М.С.Д.» с жалобой на привлечение общества территориальным органом </a:t>
            </a:r>
            <a:r>
              <a:rPr lang="ru-RU" sz="1600" dirty="0" err="1" smtClean="0">
                <a:latin typeface="Times New Roman" panose="02020603050405020304" pitchFamily="18" charset="0"/>
                <a:cs typeface="Times New Roman" panose="02020603050405020304" pitchFamily="18" charset="0"/>
              </a:rPr>
              <a:t>Ростехнадзора</a:t>
            </a:r>
            <a:r>
              <a:rPr lang="ru-RU" sz="1600" dirty="0" smtClean="0">
                <a:latin typeface="Times New Roman" panose="02020603050405020304" pitchFamily="18" charset="0"/>
                <a:cs typeface="Times New Roman" panose="02020603050405020304" pitchFamily="18" charset="0"/>
              </a:rPr>
              <a:t> к административной ответственности за несвоевременную сдачу отчётности и наложение штрафа в размере 200 тыс. рублей.</a:t>
            </a:r>
          </a:p>
          <a:p>
            <a:pPr algn="just">
              <a:lnSpc>
                <a:spcPct val="120000"/>
              </a:lnSpc>
            </a:pPr>
            <a:endParaRPr lang="ru-RU" sz="1600" dirty="0" smtClean="0">
              <a:latin typeface="Times New Roman" panose="02020603050405020304" pitchFamily="18" charset="0"/>
              <a:cs typeface="Times New Roman" panose="02020603050405020304" pitchFamily="18" charset="0"/>
            </a:endParaRPr>
          </a:p>
          <a:p>
            <a:pPr algn="just">
              <a:lnSpc>
                <a:spcPct val="12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ДЕЙСТВИЯ УПОЛНОМОЧЕННОГО</a:t>
            </a:r>
            <a:r>
              <a:rPr lang="ru-RU" sz="1600" dirty="0" smtClean="0">
                <a:solidFill>
                  <a:schemeClr val="accent1">
                    <a:lumMod val="75000"/>
                  </a:schemeClr>
                </a:solidFill>
                <a:latin typeface="Times New Roman" panose="02020603050405020304" pitchFamily="18" charset="0"/>
                <a:cs typeface="Times New Roman" panose="02020603050405020304" pitchFamily="18" charset="0"/>
              </a:rPr>
              <a:t>	</a:t>
            </a:r>
          </a:p>
          <a:p>
            <a:pPr algn="just">
              <a:lnSpc>
                <a:spcPct val="120000"/>
              </a:lnSpc>
            </a:pPr>
            <a:r>
              <a:rPr lang="ru-RU" sz="1600" dirty="0" smtClean="0">
                <a:latin typeface="Times New Roman" panose="02020603050405020304" pitchFamily="18" charset="0"/>
                <a:cs typeface="Times New Roman" panose="02020603050405020304" pitchFamily="18" charset="0"/>
              </a:rPr>
              <a:t>	Уполномоченным дана юридическая консультация и подготовлено административное исковое заявление в арбитражный суд Костромской области об обжаловании постановления.</a:t>
            </a:r>
          </a:p>
          <a:p>
            <a:pPr algn="just">
              <a:lnSpc>
                <a:spcPct val="120000"/>
              </a:lnSpc>
            </a:pPr>
            <a:endParaRPr lang="ru-RU" sz="1600" dirty="0" smtClean="0">
              <a:latin typeface="Times New Roman" panose="02020603050405020304" pitchFamily="18" charset="0"/>
              <a:cs typeface="Times New Roman" panose="02020603050405020304" pitchFamily="18" charset="0"/>
            </a:endParaRPr>
          </a:p>
          <a:p>
            <a:pPr algn="just">
              <a:lnSpc>
                <a:spcPct val="120000"/>
              </a:lnSpc>
            </a:pPr>
            <a:r>
              <a:rPr lang="ru-RU" sz="1600" dirty="0" smtClean="0">
                <a:latin typeface="Times New Roman" panose="02020603050405020304" pitchFamily="18" charset="0"/>
                <a:cs typeface="Times New Roman" panose="02020603050405020304" pitchFamily="18" charset="0"/>
              </a:rPr>
              <a:t>	</a:t>
            </a:r>
            <a:r>
              <a:rPr lang="ru-RU" sz="1600" b="1" dirty="0" smtClean="0">
                <a:solidFill>
                  <a:schemeClr val="accent1">
                    <a:lumMod val="75000"/>
                  </a:schemeClr>
                </a:solidFill>
                <a:latin typeface="Times New Roman" panose="02020603050405020304" pitchFamily="18" charset="0"/>
                <a:cs typeface="Times New Roman" panose="02020603050405020304" pitchFamily="18" charset="0"/>
              </a:rPr>
              <a:t>РЕЗУЛЬТАТ</a:t>
            </a:r>
            <a:r>
              <a:rPr lang="ru-RU" sz="1600" dirty="0" smtClean="0">
                <a:latin typeface="Times New Roman" panose="02020603050405020304" pitchFamily="18" charset="0"/>
                <a:cs typeface="Times New Roman" panose="02020603050405020304" pitchFamily="18" charset="0"/>
              </a:rPr>
              <a:t>	</a:t>
            </a:r>
          </a:p>
          <a:p>
            <a:pPr algn="just">
              <a:lnSpc>
                <a:spcPct val="120000"/>
              </a:lnSpc>
            </a:pPr>
            <a:r>
              <a:rPr lang="ru-RU" sz="1600" dirty="0" smtClean="0">
                <a:latin typeface="Times New Roman" panose="02020603050405020304" pitchFamily="18" charset="0"/>
                <a:cs typeface="Times New Roman" panose="02020603050405020304" pitchFamily="18" charset="0"/>
              </a:rPr>
              <a:t>	По результатам рассмотрения заявления предпринимателя суд не нашел оснований для отмены постановления о привлечении к административной ответственности, но по указанному в исковом заявлении ходатайству счёл возможным снизить размер наложенного штрафа в 2 раза.</a:t>
            </a:r>
            <a:endParaRPr lang="ru-RU" sz="1600" dirty="0">
              <a:latin typeface="Times New Roman" panose="02020603050405020304" pitchFamily="18" charset="0"/>
              <a:cs typeface="Times New Roman" panose="02020603050405020304" pitchFamily="18" charset="0"/>
            </a:endParaRPr>
          </a:p>
          <a:p>
            <a:pPr marL="285750" indent="428625">
              <a:lnSpc>
                <a:spcPct val="150000"/>
              </a:lnSpc>
            </a:pPr>
            <a:endParaRPr lang="ru-RU" dirty="0" smtClean="0">
              <a:latin typeface="Times New Roman" pitchFamily="18" charset="0"/>
              <a:cs typeface="Times New Roman" pitchFamily="18" charset="0"/>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14474557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55880" y="523765"/>
            <a:ext cx="8733624" cy="382219"/>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СИСТЕМНЫЕ ПРОБЛЕМЫ</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55880" y="1788748"/>
            <a:ext cx="8816473" cy="3693311"/>
          </a:xfrm>
          <a:prstGeom prst="rect">
            <a:avLst/>
          </a:prstGeom>
          <a:noFill/>
        </p:spPr>
        <p:txBody>
          <a:bodyPr wrap="square" lIns="91432" tIns="45716" rIns="91432" bIns="45716" rtlCol="0">
            <a:spAutoFit/>
          </a:bodyPr>
          <a:lstStyle/>
          <a:p>
            <a:pPr algn="just"/>
            <a:r>
              <a:rPr lang="ru-RU" dirty="0" smtClean="0">
                <a:latin typeface="Times New Roman" pitchFamily="18" charset="0"/>
                <a:ea typeface="Calibri"/>
                <a:cs typeface="Times New Roman" pitchFamily="18" charset="0"/>
              </a:rPr>
              <a:t>	В течении 2021 года оставались актуальными следующие системные проблемы в сфере осуществления предпринимательской деятельности:</a:t>
            </a:r>
            <a:r>
              <a:rPr lang="ru-RU" dirty="0" smtClean="0">
                <a:latin typeface="Times New Roman" panose="02020603050405020304" pitchFamily="18" charset="0"/>
                <a:cs typeface="Times New Roman" panose="02020603050405020304" pitchFamily="18" charset="0"/>
              </a:rPr>
              <a:t> </a:t>
            </a:r>
          </a:p>
          <a:p>
            <a:pPr algn="just"/>
            <a:endParaRPr lang="ru-RU"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ru-RU" dirty="0" smtClean="0">
                <a:latin typeface="Times New Roman" pitchFamily="18" charset="0"/>
                <a:ea typeface="Calibri"/>
                <a:cs typeface="Times New Roman" pitchFamily="18" charset="0"/>
              </a:rPr>
              <a:t>Маркировка </a:t>
            </a:r>
            <a:r>
              <a:rPr lang="ru-RU" dirty="0">
                <a:latin typeface="Times New Roman" pitchFamily="18" charset="0"/>
                <a:ea typeface="Calibri"/>
                <a:cs typeface="Times New Roman" pitchFamily="18" charset="0"/>
              </a:rPr>
              <a:t>товаров средствами индивидуализации.  </a:t>
            </a:r>
          </a:p>
          <a:p>
            <a:pPr marL="285750" indent="-285750" algn="just">
              <a:buFont typeface="Arial" panose="020B0604020202020204" pitchFamily="34" charset="0"/>
              <a:buChar char="•"/>
            </a:pPr>
            <a:endParaRPr lang="ru-RU" dirty="0">
              <a:latin typeface="Times New Roman" pitchFamily="18" charset="0"/>
              <a:ea typeface="Calibri"/>
              <a:cs typeface="Times New Roman" pitchFamily="18" charset="0"/>
            </a:endParaRPr>
          </a:p>
          <a:p>
            <a:pPr marL="285750" indent="-285750" algn="just">
              <a:buFont typeface="Arial" panose="020B0604020202020204" pitchFamily="34" charset="0"/>
              <a:buChar char="•"/>
            </a:pPr>
            <a:r>
              <a:rPr lang="ru-RU" dirty="0">
                <a:latin typeface="Times New Roman" pitchFamily="18" charset="0"/>
                <a:ea typeface="Calibri"/>
                <a:cs typeface="Times New Roman" pitchFamily="18" charset="0"/>
              </a:rPr>
              <a:t>Высокая кадастровая оценка объектов недвижимости и, как следствие, высокие ставки налога на имущество организаций и физических лиц. </a:t>
            </a:r>
            <a:endParaRPr lang="ru-RU" dirty="0" smtClean="0">
              <a:latin typeface="Times New Roman" pitchFamily="18" charset="0"/>
              <a:ea typeface="Calibri"/>
              <a:cs typeface="Times New Roman" pitchFamily="18" charset="0"/>
            </a:endParaRPr>
          </a:p>
          <a:p>
            <a:pPr algn="just"/>
            <a:endParaRPr lang="ru-RU" dirty="0">
              <a:latin typeface="Times New Roman" pitchFamily="18" charset="0"/>
              <a:ea typeface="Calibri"/>
              <a:cs typeface="Times New Roman" pitchFamily="18" charset="0"/>
            </a:endParaRPr>
          </a:p>
          <a:p>
            <a:pPr marL="285750" indent="-285750" algn="just">
              <a:buFont typeface="Arial" panose="020B0604020202020204" pitchFamily="34" charset="0"/>
              <a:buChar char="•"/>
            </a:pPr>
            <a:r>
              <a:rPr lang="ru-RU" dirty="0">
                <a:latin typeface="Times New Roman" pitchFamily="18" charset="0"/>
                <a:ea typeface="Calibri"/>
                <a:cs typeface="Times New Roman" pitchFamily="18" charset="0"/>
              </a:rPr>
              <a:t>Обращение с твердыми коммунальными </a:t>
            </a:r>
            <a:r>
              <a:rPr lang="ru-RU" dirty="0" smtClean="0">
                <a:latin typeface="Times New Roman" pitchFamily="18" charset="0"/>
                <a:ea typeface="Calibri"/>
                <a:cs typeface="Times New Roman" pitchFamily="18" charset="0"/>
              </a:rPr>
              <a:t>отходами.</a:t>
            </a:r>
          </a:p>
          <a:p>
            <a:pPr algn="just"/>
            <a:endParaRPr lang="ru-RU" dirty="0">
              <a:latin typeface="Times New Roman" pitchFamily="18" charset="0"/>
              <a:ea typeface="Calibri"/>
              <a:cs typeface="Times New Roman" pitchFamily="18" charset="0"/>
            </a:endParaRPr>
          </a:p>
          <a:p>
            <a:pPr marL="285750" indent="-285750" algn="just">
              <a:buFont typeface="Arial" panose="020B0604020202020204" pitchFamily="34" charset="0"/>
              <a:buChar char="•"/>
            </a:pPr>
            <a:r>
              <a:rPr lang="ru-RU" dirty="0" smtClean="0">
                <a:latin typeface="Times New Roman" pitchFamily="18" charset="0"/>
                <a:ea typeface="Calibri"/>
                <a:cs typeface="Times New Roman" pitchFamily="18" charset="0"/>
              </a:rPr>
              <a:t>Плата за негативное воздействие </a:t>
            </a:r>
            <a:r>
              <a:rPr lang="ru-RU" dirty="0">
                <a:latin typeface="Times New Roman" pitchFamily="18" charset="0"/>
                <a:ea typeface="Calibri"/>
                <a:cs typeface="Times New Roman" pitchFamily="18" charset="0"/>
              </a:rPr>
              <a:t>сточных вод на работу централизованной системы </a:t>
            </a:r>
            <a:r>
              <a:rPr lang="ru-RU" dirty="0" smtClean="0">
                <a:latin typeface="Times New Roman" pitchFamily="18" charset="0"/>
                <a:ea typeface="Calibri"/>
                <a:cs typeface="Times New Roman" pitchFamily="18" charset="0"/>
              </a:rPr>
              <a:t>водоотведения и за </a:t>
            </a:r>
            <a:r>
              <a:rPr lang="ru-RU" dirty="0">
                <a:latin typeface="Times New Roman" pitchFamily="18" charset="0"/>
                <a:ea typeface="Calibri"/>
                <a:cs typeface="Times New Roman" pitchFamily="18" charset="0"/>
              </a:rPr>
              <a:t>сброс загрязняющих веществ в составе сточных вод сверх установленных нормативов состава сточных </a:t>
            </a:r>
            <a:r>
              <a:rPr lang="ru-RU" dirty="0" smtClean="0">
                <a:latin typeface="Times New Roman" pitchFamily="18" charset="0"/>
                <a:ea typeface="Calibri"/>
                <a:cs typeface="Times New Roman" pitchFamily="18" charset="0"/>
              </a:rPr>
              <a:t>вод.</a:t>
            </a:r>
            <a:endParaRPr lang="ru-RU" dirty="0">
              <a:latin typeface="Times New Roman" pitchFamily="18" charset="0"/>
              <a:ea typeface="Calibri"/>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29</a:t>
            </a:fld>
            <a:endParaRPr lang="ru-RU" dirty="0">
              <a:solidFill>
                <a:prstClr val="black">
                  <a:tint val="75000"/>
                </a:prstClr>
              </a:solidFill>
            </a:endParaRPr>
          </a:p>
        </p:txBody>
      </p:sp>
      <p:sp>
        <p:nvSpPr>
          <p:cNvPr id="12"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016610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26217" y="548680"/>
            <a:ext cx="8913087" cy="382252"/>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defRPr/>
            </a:pPr>
            <a:r>
              <a:rPr lang="ru-RU" sz="2000" b="1" dirty="0" smtClean="0">
                <a:solidFill>
                  <a:schemeClr val="bg1"/>
                </a:solidFill>
                <a:latin typeface="Calibri Light" panose="020F0302020204030204" pitchFamily="34" charset="0"/>
                <a:ea typeface="Calibri"/>
                <a:cs typeface="Times New Roman"/>
              </a:rPr>
              <a:t>ПРАВОВАЯ</a:t>
            </a:r>
            <a:r>
              <a:rPr lang="ru-RU" sz="2000" b="1" dirty="0" smtClean="0">
                <a:solidFill>
                  <a:schemeClr val="bg1"/>
                </a:solidFill>
                <a:ea typeface="Calibri"/>
                <a:cs typeface="Times New Roman"/>
              </a:rPr>
              <a:t> ОСНОВА ДЕЯТЕЛЬНОСТИ УПОЛНОМОЧЕННОГО</a:t>
            </a:r>
            <a:endParaRPr lang="ru-RU" sz="2000" b="1" dirty="0">
              <a:solidFill>
                <a:schemeClr val="bg1"/>
              </a:solidFill>
            </a:endParaRP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sp>
        <p:nvSpPr>
          <p:cNvPr id="7" name="TextBox 6"/>
          <p:cNvSpPr txBox="1"/>
          <p:nvPr/>
        </p:nvSpPr>
        <p:spPr>
          <a:xfrm>
            <a:off x="706052" y="1491414"/>
            <a:ext cx="8950868" cy="4247308"/>
          </a:xfrm>
          <a:prstGeom prst="rect">
            <a:avLst/>
          </a:prstGeom>
          <a:noFill/>
        </p:spPr>
        <p:txBody>
          <a:bodyPr wrap="square" lIns="91432" tIns="45716" rIns="91432" bIns="45716" rtlCol="0">
            <a:spAutoFit/>
          </a:bodyPr>
          <a:lstStyle/>
          <a:p>
            <a:pPr algn="just">
              <a:lnSpc>
                <a:spcPct val="150000"/>
              </a:lnSpc>
              <a:buNone/>
            </a:pPr>
            <a:r>
              <a:rPr lang="ru-RU" dirty="0">
                <a:latin typeface="Times New Roman" pitchFamily="18" charset="0"/>
                <a:cs typeface="Times New Roman" pitchFamily="18" charset="0"/>
              </a:rPr>
              <a:t>Уполномоченный по защите прав предпринимателей в Костромской области осуществляет свою деятельность в соответствии с:</a:t>
            </a:r>
          </a:p>
          <a:p>
            <a:pPr algn="just">
              <a:lnSpc>
                <a:spcPct val="150000"/>
              </a:lnSpc>
              <a:buFontTx/>
              <a:buChar char="-"/>
            </a:pPr>
            <a:endParaRPr lang="ru-RU" dirty="0">
              <a:latin typeface="Times New Roman" pitchFamily="18" charset="0"/>
              <a:cs typeface="Times New Roman" pitchFamily="18" charset="0"/>
            </a:endParaRPr>
          </a:p>
          <a:p>
            <a:pPr algn="just">
              <a:lnSpc>
                <a:spcPct val="150000"/>
              </a:lnSpc>
              <a:buFontTx/>
              <a:buChar char="-"/>
            </a:pPr>
            <a:r>
              <a:rPr lang="ru-RU" dirty="0">
                <a:latin typeface="Times New Roman" pitchFamily="18" charset="0"/>
                <a:cs typeface="Times New Roman" pitchFamily="18" charset="0"/>
              </a:rPr>
              <a:t> Федеральным законом от 7 мая 2013 года № 78-ФЗ  «Об уполномоченных по защите прав предпринимателей в Российской Федерации»</a:t>
            </a:r>
          </a:p>
          <a:p>
            <a:pPr algn="just">
              <a:lnSpc>
                <a:spcPct val="150000"/>
              </a:lnSpc>
              <a:buFontTx/>
              <a:buChar char="-"/>
            </a:pPr>
            <a:r>
              <a:rPr lang="ru-RU" dirty="0">
                <a:latin typeface="Times New Roman" pitchFamily="18" charset="0"/>
                <a:cs typeface="Times New Roman" pitchFamily="18" charset="0"/>
              </a:rPr>
              <a:t> Законом Костромской области от 20 июня 2013 года № 372-5-ЗКО  «Об Уполномоченном по защите прав предпринимателей в Костромской области».</a:t>
            </a:r>
          </a:p>
          <a:p>
            <a:pPr algn="just">
              <a:lnSpc>
                <a:spcPct val="150000"/>
              </a:lnSpc>
            </a:pPr>
            <a:endParaRPr lang="ru-RU" dirty="0">
              <a:latin typeface="Times New Roman" pitchFamily="18" charset="0"/>
              <a:cs typeface="Times New Roman" pitchFamily="18" charset="0"/>
            </a:endParaRPr>
          </a:p>
          <a:p>
            <a:pPr algn="just">
              <a:lnSpc>
                <a:spcPct val="150000"/>
              </a:lnSpc>
            </a:pPr>
            <a:r>
              <a:rPr lang="ru-RU" dirty="0" smtClean="0">
                <a:latin typeface="Times New Roman" pitchFamily="18" charset="0"/>
                <a:cs typeface="Times New Roman" pitchFamily="18" charset="0"/>
              </a:rPr>
              <a:t>19 </a:t>
            </a:r>
            <a:r>
              <a:rPr lang="ru-RU" dirty="0">
                <a:latin typeface="Times New Roman" pitchFamily="18" charset="0"/>
                <a:cs typeface="Times New Roman" pitchFamily="18" charset="0"/>
              </a:rPr>
              <a:t>января 2015 года создан государственный орган - аппарат Уполномоченного по защите прав предпринимателей в Костромской области</a:t>
            </a: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a:t>
            </a:fld>
            <a:endParaRPr lang="ru-RU" dirty="0">
              <a:solidFill>
                <a:prstClr val="black">
                  <a:tint val="75000"/>
                </a:prstClr>
              </a:solidFill>
            </a:endParaRPr>
          </a:p>
        </p:txBody>
      </p:sp>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41772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24000" y="531502"/>
            <a:ext cx="8784976" cy="382219"/>
          </a:xfrm>
          <a:solidFill>
            <a:schemeClr val="accent5">
              <a:lumMod val="75000"/>
            </a:schemeClr>
          </a:solidFill>
        </p:spPr>
        <p:txBody>
          <a:bodyPr>
            <a:noAutofit/>
          </a:bodyPr>
          <a:lstStyle/>
          <a:p>
            <a:pPr algn="ctr">
              <a:defRPr/>
            </a:pPr>
            <a:r>
              <a:rPr lang="ru-RU" sz="2000" b="1" dirty="0">
                <a:solidFill>
                  <a:schemeClr val="bg1"/>
                </a:solidFill>
                <a:latin typeface="Calibri Light" pitchFamily="34" charset="0"/>
              </a:rPr>
              <a:t>СИСТЕМНЫЕ ПРОБЛЕМЫ</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22831" y="1141681"/>
            <a:ext cx="8686145" cy="4909028"/>
          </a:xfrm>
          <a:prstGeom prst="rect">
            <a:avLst/>
          </a:prstGeom>
          <a:noFill/>
        </p:spPr>
        <p:txBody>
          <a:bodyPr wrap="square" lIns="91432" tIns="45716" rIns="91432" bIns="45716" rtlCol="0">
            <a:spAutoFit/>
          </a:bodyPr>
          <a:lstStyle/>
          <a:p>
            <a:pPr indent="539750" algn="ctr"/>
            <a:r>
              <a:rPr lang="ru-RU" dirty="0" smtClean="0">
                <a:latin typeface="Times New Roman" panose="02020603050405020304" pitchFamily="18" charset="0"/>
                <a:cs typeface="Times New Roman" panose="02020603050405020304" pitchFamily="18" charset="0"/>
              </a:rPr>
              <a:t>МАРКИРОВКА ОТДЕЛЬНЫХ ВИДОВ ПРОДУКЦИИ В 2021 ГОДУ</a:t>
            </a:r>
          </a:p>
          <a:p>
            <a:pPr indent="539750" algn="ctr"/>
            <a:endParaRPr lang="ru-RU" dirty="0" smtClean="0">
              <a:latin typeface="Times New Roman" panose="02020603050405020304" pitchFamily="18" charset="0"/>
              <a:cs typeface="Times New Roman" panose="02020603050405020304" pitchFamily="18" charset="0"/>
            </a:endParaRPr>
          </a:p>
          <a:p>
            <a:pPr indent="539750" algn="just"/>
            <a:r>
              <a:rPr lang="ru-RU" dirty="0" smtClean="0">
                <a:latin typeface="Times New Roman" pitchFamily="18" charset="0"/>
                <a:ea typeface="Calibri"/>
                <a:cs typeface="Times New Roman" pitchFamily="18" charset="0"/>
              </a:rPr>
              <a:t>Актуальной проблемой для предпринимателей в 2021 году стала маркировка средствами индивидуализации товаров молочной продукции и бутилированной воды.</a:t>
            </a:r>
          </a:p>
          <a:p>
            <a:pPr indent="539750" algn="just"/>
            <a:r>
              <a:rPr lang="ru-RU" dirty="0" smtClean="0">
                <a:latin typeface="Times New Roman" pitchFamily="18" charset="0"/>
                <a:ea typeface="Calibri"/>
                <a:cs typeface="Times New Roman" pitchFamily="18" charset="0"/>
              </a:rPr>
              <a:t>Предприниматели в своих обращениях в адрес Уполномоченного по защите прав предпринимателей указывали что на введение плановой маркировки влияют:</a:t>
            </a:r>
          </a:p>
          <a:p>
            <a:pPr marL="539750" indent="174625" algn="just" defTabSz="896938">
              <a:spcAft>
                <a:spcPts val="600"/>
              </a:spcAft>
              <a:buFontTx/>
              <a:buChar char="-"/>
            </a:pPr>
            <a:r>
              <a:rPr lang="ru-RU" dirty="0" smtClean="0">
                <a:latin typeface="Times New Roman" pitchFamily="18" charset="0"/>
                <a:ea typeface="Calibri"/>
                <a:cs typeface="Times New Roman" pitchFamily="18" charset="0"/>
              </a:rPr>
              <a:t>несовершенство  программного обеспечения, предлагаемого для обеспечения маркировки;</a:t>
            </a:r>
          </a:p>
          <a:p>
            <a:pPr marL="539750" indent="174625" algn="just" defTabSz="896938">
              <a:spcAft>
                <a:spcPts val="600"/>
              </a:spcAft>
              <a:buFontTx/>
              <a:buChar char="-"/>
            </a:pPr>
            <a:r>
              <a:rPr lang="ru-RU" dirty="0">
                <a:latin typeface="Times New Roman" pitchFamily="18" charset="0"/>
                <a:ea typeface="Calibri"/>
                <a:cs typeface="Times New Roman" pitchFamily="18" charset="0"/>
              </a:rPr>
              <a:t> </a:t>
            </a:r>
            <a:r>
              <a:rPr lang="ru-RU" dirty="0" smtClean="0">
                <a:latin typeface="Times New Roman" pitchFamily="18" charset="0"/>
                <a:ea typeface="Calibri"/>
                <a:cs typeface="Times New Roman" pitchFamily="18" charset="0"/>
              </a:rPr>
              <a:t>несоответствие технических параметров средств маркировки скоростным параметрам производственных линий;</a:t>
            </a:r>
          </a:p>
          <a:p>
            <a:pPr marL="539750" indent="174625" algn="just" defTabSz="896938">
              <a:spcAft>
                <a:spcPts val="600"/>
              </a:spcAft>
              <a:buFontTx/>
              <a:buChar char="-"/>
            </a:pPr>
            <a:r>
              <a:rPr lang="ru-RU" dirty="0" smtClean="0">
                <a:latin typeface="Times New Roman" pitchFamily="18" charset="0"/>
                <a:ea typeface="Calibri"/>
                <a:cs typeface="Times New Roman" pitchFamily="18" charset="0"/>
              </a:rPr>
              <a:t>высокие затраты на </a:t>
            </a:r>
            <a:r>
              <a:rPr lang="ru-RU" dirty="0">
                <a:latin typeface="Times New Roman" pitchFamily="18" charset="0"/>
                <a:ea typeface="Calibri"/>
                <a:cs typeface="Times New Roman" pitchFamily="18" charset="0"/>
              </a:rPr>
              <a:t>осуществление </a:t>
            </a:r>
            <a:r>
              <a:rPr lang="ru-RU" dirty="0" smtClean="0">
                <a:latin typeface="Times New Roman" pitchFamily="18" charset="0"/>
                <a:ea typeface="Calibri"/>
                <a:cs typeface="Times New Roman" pitchFamily="18" charset="0"/>
              </a:rPr>
              <a:t>маркировки, несоответствующее заявленным ЦРПТ;</a:t>
            </a:r>
          </a:p>
          <a:p>
            <a:pPr marL="539750" indent="174625" algn="just" defTabSz="896938">
              <a:spcAft>
                <a:spcPts val="600"/>
              </a:spcAft>
              <a:buFontTx/>
              <a:buChar char="-"/>
            </a:pPr>
            <a:r>
              <a:rPr lang="ru-RU" dirty="0" smtClean="0">
                <a:latin typeface="Times New Roman" pitchFamily="18" charset="0"/>
                <a:ea typeface="Calibri"/>
                <a:cs typeface="Times New Roman" pitchFamily="18" charset="0"/>
              </a:rPr>
              <a:t>неготовность типографий к осуществлению маркировки;</a:t>
            </a:r>
          </a:p>
          <a:p>
            <a:pPr marL="539750" indent="174625" algn="just" defTabSz="896938">
              <a:spcAft>
                <a:spcPts val="600"/>
              </a:spcAft>
              <a:buFontTx/>
              <a:buChar char="-"/>
            </a:pPr>
            <a:r>
              <a:rPr lang="ru-RU" dirty="0" smtClean="0">
                <a:latin typeface="Times New Roman" pitchFamily="18" charset="0"/>
                <a:ea typeface="Calibri"/>
                <a:cs typeface="Times New Roman" pitchFamily="18" charset="0"/>
              </a:rPr>
              <a:t>отсутствие покрытия устойчивым скоростным интернетом ряда объектов в  отдельных районах области;</a:t>
            </a:r>
          </a:p>
          <a:p>
            <a:pPr marL="539750" indent="174625" algn="just" defTabSz="896938">
              <a:spcAft>
                <a:spcPts val="600"/>
              </a:spcAft>
              <a:buFontTx/>
              <a:buChar char="-"/>
            </a:pPr>
            <a:r>
              <a:rPr lang="ru-RU" dirty="0">
                <a:latin typeface="Times New Roman" pitchFamily="18" charset="0"/>
                <a:ea typeface="Calibri"/>
                <a:cs typeface="Times New Roman" pitchFamily="18" charset="0"/>
              </a:rPr>
              <a:t>о</a:t>
            </a:r>
            <a:r>
              <a:rPr lang="ru-RU" dirty="0" smtClean="0">
                <a:latin typeface="Times New Roman" pitchFamily="18" charset="0"/>
                <a:ea typeface="Calibri"/>
                <a:cs typeface="Times New Roman" pitchFamily="18" charset="0"/>
              </a:rPr>
              <a:t>тсутствие </a:t>
            </a:r>
            <a:r>
              <a:rPr lang="ru-RU" dirty="0">
                <a:latin typeface="Times New Roman" pitchFamily="18" charset="0"/>
                <a:ea typeface="Calibri"/>
                <a:cs typeface="Times New Roman" pitchFamily="18" charset="0"/>
              </a:rPr>
              <a:t>государственной поддержки при введении </a:t>
            </a:r>
            <a:r>
              <a:rPr lang="ru-RU" dirty="0" smtClean="0">
                <a:latin typeface="Times New Roman" pitchFamily="18" charset="0"/>
                <a:ea typeface="Calibri"/>
                <a:cs typeface="Times New Roman" pitchFamily="18" charset="0"/>
              </a:rPr>
              <a:t>маркировки.</a:t>
            </a:r>
            <a:endParaRPr lang="ru-RU" dirty="0">
              <a:latin typeface="Times New Roman" pitchFamily="18" charset="0"/>
              <a:ea typeface="Calibri"/>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30</a:t>
            </a:fld>
            <a:endParaRPr lang="ru-RU" dirty="0">
              <a:solidFill>
                <a:prstClr val="black">
                  <a:tint val="75000"/>
                </a:prstClr>
              </a:solidFill>
            </a:endParaRPr>
          </a:p>
        </p:txBody>
      </p:sp>
      <p:sp>
        <p:nvSpPr>
          <p:cNvPr id="12"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8417432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826417" y="553246"/>
            <a:ext cx="8591079" cy="407763"/>
          </a:xfrm>
          <a:solidFill>
            <a:schemeClr val="accent5">
              <a:lumMod val="75000"/>
            </a:schemeClr>
          </a:solidFill>
        </p:spPr>
        <p:txBody>
          <a:bodyPr>
            <a:noAutofit/>
          </a:bodyPr>
          <a:lstStyle/>
          <a:p>
            <a:pPr algn="ctr">
              <a:defRPr/>
            </a:pPr>
            <a:r>
              <a:rPr lang="ru-RU" sz="2000" b="1" dirty="0">
                <a:solidFill>
                  <a:schemeClr val="bg1"/>
                </a:solidFill>
                <a:latin typeface="Calibri Light" pitchFamily="34" charset="0"/>
              </a:rPr>
              <a:t>СИСТЕМНЫЕ ПРОБЛЕМЫ</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80000" y="1142988"/>
            <a:ext cx="8816473" cy="5896991"/>
          </a:xfrm>
          <a:prstGeom prst="rect">
            <a:avLst/>
          </a:prstGeom>
          <a:noFill/>
        </p:spPr>
        <p:txBody>
          <a:bodyPr wrap="square" lIns="91432" tIns="45716" rIns="91432" bIns="45716" rtlCol="0">
            <a:spAutoFit/>
          </a:bodyPr>
          <a:lstStyle/>
          <a:p>
            <a:pPr marL="180975" algn="just">
              <a:lnSpc>
                <a:spcPct val="120000"/>
              </a:lnSpc>
              <a:spcAft>
                <a:spcPts val="600"/>
              </a:spcAft>
            </a:pPr>
            <a:r>
              <a:rPr lang="ru-RU" dirty="0" smtClean="0">
                <a:latin typeface="Times New Roman" pitchFamily="18" charset="0"/>
                <a:ea typeface="Calibri"/>
                <a:cs typeface="Times New Roman" pitchFamily="18" charset="0"/>
              </a:rPr>
              <a:t>	</a:t>
            </a:r>
            <a:r>
              <a:rPr lang="ru-RU" dirty="0">
                <a:latin typeface="Times New Roman" panose="02020603050405020304" pitchFamily="18" charset="0"/>
                <a:cs typeface="Times New Roman" panose="02020603050405020304" pitchFamily="18" charset="0"/>
              </a:rPr>
              <a:t>МАРКИРОВКА ОТДЕЛЬНЫХ ВИДОВ ПРОДУКЦИИ В 2021 ГОДУ</a:t>
            </a:r>
          </a:p>
          <a:p>
            <a:pPr algn="just">
              <a:lnSpc>
                <a:spcPct val="120000"/>
              </a:lnSpc>
              <a:spcAft>
                <a:spcPts val="600"/>
              </a:spcAft>
            </a:pPr>
            <a:r>
              <a:rPr lang="ru-RU" dirty="0" smtClean="0">
                <a:latin typeface="Times New Roman" pitchFamily="18" charset="0"/>
                <a:ea typeface="Calibri"/>
                <a:cs typeface="Times New Roman" pitchFamily="18" charset="0"/>
              </a:rPr>
              <a:t>	</a:t>
            </a:r>
          </a:p>
          <a:p>
            <a:pPr algn="just">
              <a:lnSpc>
                <a:spcPct val="120000"/>
              </a:lnSpc>
              <a:spcAft>
                <a:spcPts val="600"/>
              </a:spcAft>
            </a:pPr>
            <a:r>
              <a:rPr lang="ru-RU" dirty="0">
                <a:latin typeface="Times New Roman" pitchFamily="18" charset="0"/>
                <a:ea typeface="Calibri"/>
                <a:cs typeface="Times New Roman" pitchFamily="18" charset="0"/>
              </a:rPr>
              <a:t>	</a:t>
            </a:r>
            <a:r>
              <a:rPr lang="ru-RU" dirty="0" smtClean="0">
                <a:latin typeface="Times New Roman" pitchFamily="18" charset="0"/>
                <a:ea typeface="Calibri"/>
                <a:cs typeface="Times New Roman" pitchFamily="18" charset="0"/>
              </a:rPr>
              <a:t>На основании обращений аппарат Уполномоченного осуществлял взаимодействие с ЦРПТ (центр развития перспективных технологий) по урегулированию возникающих у предпринимателей вопросов путем прямых обращений в ЦРПТ и в рамках межведомственной рабочей группы.</a:t>
            </a:r>
          </a:p>
          <a:p>
            <a:pPr algn="just">
              <a:lnSpc>
                <a:spcPct val="120000"/>
              </a:lnSpc>
              <a:spcAft>
                <a:spcPts val="600"/>
              </a:spcAft>
            </a:pPr>
            <a:r>
              <a:rPr lang="ru-RU" dirty="0" smtClean="0">
                <a:latin typeface="Times New Roman" pitchFamily="18" charset="0"/>
                <a:ea typeface="Calibri"/>
                <a:cs typeface="Times New Roman" pitchFamily="18" charset="0"/>
              </a:rPr>
              <a:t>	В конечном итоге подготовительный этап и этап опытной эксплуатации средств маркировки пройден «</a:t>
            </a:r>
            <a:r>
              <a:rPr lang="ru-RU" dirty="0" err="1" smtClean="0">
                <a:latin typeface="Times New Roman" pitchFamily="18" charset="0"/>
                <a:ea typeface="Calibri"/>
                <a:cs typeface="Times New Roman" pitchFamily="18" charset="0"/>
              </a:rPr>
              <a:t>бесшовно</a:t>
            </a:r>
            <a:r>
              <a:rPr lang="ru-RU" dirty="0" smtClean="0">
                <a:latin typeface="Times New Roman" pitchFamily="18" charset="0"/>
                <a:ea typeface="Calibri"/>
                <a:cs typeface="Times New Roman" pitchFamily="18" charset="0"/>
              </a:rPr>
              <a:t>».</a:t>
            </a:r>
          </a:p>
          <a:p>
            <a:pPr algn="just">
              <a:lnSpc>
                <a:spcPct val="120000"/>
              </a:lnSpc>
              <a:spcAft>
                <a:spcPts val="600"/>
              </a:spcAft>
            </a:pPr>
            <a:r>
              <a:rPr lang="ru-RU" dirty="0" smtClean="0">
                <a:latin typeface="Times New Roman" pitchFamily="18" charset="0"/>
                <a:ea typeface="Calibri"/>
                <a:cs typeface="Times New Roman" pitchFamily="18" charset="0"/>
              </a:rPr>
              <a:t>	В настоящее время все товаропроизводители вошли в систему маркировки. Обязательная маркировка товаров не стала причиной закрытия предприятий в 2021 году.</a:t>
            </a:r>
          </a:p>
          <a:p>
            <a:pPr algn="just">
              <a:lnSpc>
                <a:spcPct val="120000"/>
              </a:lnSpc>
              <a:spcAft>
                <a:spcPts val="600"/>
              </a:spcAft>
            </a:pPr>
            <a:r>
              <a:rPr lang="ru-RU" dirty="0" smtClean="0">
                <a:latin typeface="Times New Roman" pitchFamily="18" charset="0"/>
                <a:ea typeface="Calibri"/>
                <a:cs typeface="Times New Roman" pitchFamily="18" charset="0"/>
              </a:rPr>
              <a:t>	</a:t>
            </a:r>
            <a:endParaRPr lang="ru-RU" dirty="0">
              <a:latin typeface="Times New Roman" pitchFamily="18" charset="0"/>
              <a:ea typeface="Calibri"/>
              <a:cs typeface="Times New Roman" pitchFamily="18" charset="0"/>
            </a:endParaRPr>
          </a:p>
          <a:p>
            <a:pPr>
              <a:buAutoNum type="arabicPeriod"/>
            </a:pPr>
            <a:endParaRPr lang="ru-RU" sz="1600" dirty="0" smtClean="0">
              <a:latin typeface="Times New Roman" pitchFamily="18" charset="0"/>
              <a:ea typeface="Calibri"/>
              <a:cs typeface="Times New Roman" pitchFamily="18" charset="0"/>
            </a:endParaRPr>
          </a:p>
          <a:p>
            <a:pPr marL="342871" indent="-342871">
              <a:buAutoNum type="arabicPeriod"/>
            </a:pPr>
            <a:endParaRPr lang="ru-RU" dirty="0" smtClean="0">
              <a:latin typeface="Times New Roman" pitchFamily="18" charset="0"/>
              <a:ea typeface="Calibri"/>
              <a:cs typeface="Times New Roman" pitchFamily="18" charset="0"/>
            </a:endParaRPr>
          </a:p>
          <a:p>
            <a:pPr marL="342871" indent="-342871">
              <a:buAutoNum type="arabicPeriod"/>
            </a:pPr>
            <a:endParaRPr lang="ru-RU" dirty="0" smtClean="0">
              <a:latin typeface="Times New Roman" pitchFamily="18" charset="0"/>
              <a:ea typeface="Calibri"/>
              <a:cs typeface="Times New Roman" pitchFamily="18" charset="0"/>
            </a:endParaRPr>
          </a:p>
          <a:p>
            <a:pPr marL="342871" indent="-342871">
              <a:buAutoNum type="arabicPeriod"/>
            </a:pPr>
            <a:endParaRPr lang="ru-RU" dirty="0" smtClean="0">
              <a:latin typeface="Times New Roman" pitchFamily="18" charset="0"/>
              <a:ea typeface="Calibri"/>
              <a:cs typeface="Times New Roman" pitchFamily="18" charset="0"/>
            </a:endParaRPr>
          </a:p>
          <a:p>
            <a:endParaRPr lang="ru-RU"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31</a:t>
            </a:fld>
            <a:endParaRPr lang="ru-RU" dirty="0">
              <a:solidFill>
                <a:prstClr val="black">
                  <a:tint val="75000"/>
                </a:prstClr>
              </a:solidFill>
            </a:endParaRPr>
          </a:p>
        </p:txBody>
      </p:sp>
      <p:sp>
        <p:nvSpPr>
          <p:cNvPr id="12"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259208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2354" y="0"/>
            <a:ext cx="9906000" cy="6858000"/>
          </a:xfrm>
          <a:prstGeom prst="rect">
            <a:avLst/>
          </a:prstGeom>
        </p:spPr>
      </p:pic>
      <p:sp>
        <p:nvSpPr>
          <p:cNvPr id="24578" name="Rectangle 2"/>
          <p:cNvSpPr>
            <a:spLocks noGrp="1" noChangeArrowheads="1"/>
          </p:cNvSpPr>
          <p:nvPr>
            <p:ph type="title"/>
          </p:nvPr>
        </p:nvSpPr>
        <p:spPr>
          <a:xfrm>
            <a:off x="594835" y="534693"/>
            <a:ext cx="8784976" cy="335755"/>
          </a:xfrm>
          <a:solidFill>
            <a:schemeClr val="accent5">
              <a:lumMod val="75000"/>
            </a:schemeClr>
          </a:solidFill>
        </p:spPr>
        <p:txBody>
          <a:bodyPr>
            <a:noAutofit/>
          </a:bodyPr>
          <a:lstStyle/>
          <a:p>
            <a:pPr algn="ctr">
              <a:defRPr/>
            </a:pPr>
            <a:r>
              <a:rPr lang="ru-RU" sz="2000" b="1" dirty="0">
                <a:solidFill>
                  <a:schemeClr val="bg1"/>
                </a:solidFill>
                <a:latin typeface="Calibri Light" pitchFamily="34" charset="0"/>
              </a:rPr>
              <a:t>СИСТЕМНЫЕ ПРОБЛЕМЫ</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56021" y="871786"/>
            <a:ext cx="8759304" cy="5823124"/>
          </a:xfrm>
          <a:prstGeom prst="rect">
            <a:avLst/>
          </a:prstGeom>
          <a:noFill/>
        </p:spPr>
        <p:txBody>
          <a:bodyPr wrap="square" lIns="91432" tIns="45716" rIns="91432" bIns="45716" rtlCol="0">
            <a:spAutoFit/>
          </a:bodyPr>
          <a:lstStyle/>
          <a:p>
            <a:pPr algn="ctr"/>
            <a:r>
              <a:rPr lang="ru-RU" dirty="0" smtClean="0">
                <a:latin typeface="Times New Roman" panose="02020603050405020304" pitchFamily="18" charset="0"/>
                <a:cs typeface="Times New Roman" panose="02020603050405020304" pitchFamily="18" charset="0"/>
              </a:rPr>
              <a:t>НАЛОГ НА ИМУЩЕСТВО ОРГАНИЗАЦИЙ И ФИЗИЧЕСКИХ ЛИЦ</a:t>
            </a:r>
          </a:p>
          <a:p>
            <a:pPr indent="539750" algn="just">
              <a:lnSpc>
                <a:spcPct val="120000"/>
              </a:lnSpc>
              <a:spcBef>
                <a:spcPts val="1200"/>
              </a:spcBef>
            </a:pPr>
            <a:r>
              <a:rPr lang="ru-RU" sz="1700" dirty="0" smtClean="0">
                <a:latin typeface="Times New Roman" pitchFamily="18" charset="0"/>
                <a:ea typeface="Calibri"/>
                <a:cs typeface="Times New Roman" pitchFamily="18" charset="0"/>
              </a:rPr>
              <a:t>Одним </a:t>
            </a:r>
            <a:r>
              <a:rPr lang="ru-RU" sz="1700" dirty="0">
                <a:latin typeface="Times New Roman" pitchFamily="18" charset="0"/>
                <a:ea typeface="Calibri"/>
                <a:cs typeface="Times New Roman" pitchFamily="18" charset="0"/>
              </a:rPr>
              <a:t>из </a:t>
            </a:r>
            <a:r>
              <a:rPr lang="ru-RU" sz="1700" dirty="0" smtClean="0">
                <a:latin typeface="Times New Roman" pitchFamily="18" charset="0"/>
                <a:ea typeface="Calibri"/>
                <a:cs typeface="Times New Roman" pitchFamily="18" charset="0"/>
              </a:rPr>
              <a:t>вопросов, обозначенных предпринимателями, </a:t>
            </a:r>
            <a:r>
              <a:rPr lang="ru-RU" sz="1700" dirty="0">
                <a:latin typeface="Times New Roman" pitchFamily="18" charset="0"/>
                <a:ea typeface="Calibri"/>
                <a:cs typeface="Times New Roman" pitchFamily="18" charset="0"/>
              </a:rPr>
              <a:t>остаётся высокая кадастровая стоимость объектов капитального строительства, которая является налоговой базой при исчислении налога на имущество (2 % от кадастровой стоимости).</a:t>
            </a:r>
          </a:p>
          <a:p>
            <a:pPr indent="539750" algn="just">
              <a:lnSpc>
                <a:spcPct val="120000"/>
              </a:lnSpc>
            </a:pPr>
            <a:r>
              <a:rPr lang="ru-RU" sz="1700" dirty="0" smtClean="0">
                <a:latin typeface="Times New Roman" panose="02020603050405020304" pitchFamily="18" charset="0"/>
                <a:cs typeface="Times New Roman" panose="02020603050405020304" pitchFamily="18" charset="0"/>
              </a:rPr>
              <a:t>В 2021 году Комиссией по рассмотрению споров о результатах определения кадастровой стоимости в пользу заявителей принято 34 % положительных решений о снижении кадастровой стоимости, предприниматели вынуждены оспаривать результаты кадастровой оценки в судебном порядке, неся при этом соответствующие издержки.</a:t>
            </a:r>
          </a:p>
          <a:p>
            <a:pPr indent="539750" algn="just">
              <a:lnSpc>
                <a:spcPct val="120000"/>
              </a:lnSpc>
            </a:pPr>
            <a:r>
              <a:rPr lang="ru-RU" sz="1700" dirty="0" smtClean="0">
                <a:latin typeface="Times New Roman" pitchFamily="18" charset="0"/>
                <a:ea typeface="Calibri"/>
                <a:cs typeface="Times New Roman" pitchFamily="18" charset="0"/>
              </a:rPr>
              <a:t>Уполномоченным направлено предложение в администрацию Костромской области рассмотреть вопрос по снижению ставки налога на имущество организаций при условии компенсации выпадающих доходов бюджетов субъектов Российской Федерации за счёт поступлений по налогу на прибыль организаций. Данное предложение пока не нашло поддержку областных властей.</a:t>
            </a:r>
          </a:p>
          <a:p>
            <a:pPr indent="539750" algn="just">
              <a:lnSpc>
                <a:spcPct val="120000"/>
              </a:lnSpc>
            </a:pPr>
            <a:r>
              <a:rPr lang="ru-RU" sz="1700" dirty="0" smtClean="0">
                <a:latin typeface="Times New Roman" pitchFamily="18" charset="0"/>
                <a:ea typeface="Calibri"/>
                <a:cs typeface="Times New Roman" pitchFamily="18" charset="0"/>
              </a:rPr>
              <a:t>Одним из возможных решений вопроса может стать отмена </a:t>
            </a:r>
            <a:r>
              <a:rPr lang="ru-RU" sz="1700" dirty="0" smtClean="0">
                <a:latin typeface="Times New Roman" panose="02020603050405020304" pitchFamily="18" charset="0"/>
                <a:cs typeface="Times New Roman" panose="02020603050405020304" pitchFamily="18" charset="0"/>
              </a:rPr>
              <a:t>переоценки </a:t>
            </a:r>
            <a:r>
              <a:rPr lang="ru-RU" sz="1700" dirty="0">
                <a:latin typeface="Times New Roman" panose="02020603050405020304" pitchFamily="18" charset="0"/>
                <a:cs typeface="Times New Roman" panose="02020603050405020304" pitchFamily="18" charset="0"/>
              </a:rPr>
              <a:t>кадастровой стоимости объектов недвижимого имущества в 2022-2023 </a:t>
            </a:r>
            <a:r>
              <a:rPr lang="ru-RU" sz="1700" dirty="0" smtClean="0">
                <a:latin typeface="Times New Roman" panose="02020603050405020304" pitchFamily="18" charset="0"/>
                <a:cs typeface="Times New Roman" panose="02020603050405020304" pitchFamily="18" charset="0"/>
              </a:rPr>
              <a:t>годах - (</a:t>
            </a:r>
            <a:r>
              <a:rPr lang="ru-RU" sz="1700" dirty="0" smtClean="0">
                <a:latin typeface="Times New Roman" pitchFamily="18" charset="0"/>
                <a:ea typeface="Calibri"/>
                <a:cs typeface="Times New Roman" pitchFamily="18" charset="0"/>
              </a:rPr>
              <a:t>предложение было внесено на рассмотрение администрации Костромской области) </a:t>
            </a:r>
            <a:r>
              <a:rPr lang="ru-RU" sz="1700" dirty="0" smtClean="0">
                <a:latin typeface="Times New Roman" panose="02020603050405020304" pitchFamily="18" charset="0"/>
                <a:cs typeface="Times New Roman" panose="02020603050405020304" pitchFamily="18" charset="0"/>
              </a:rPr>
              <a:t>либо </a:t>
            </a:r>
            <a:r>
              <a:rPr lang="ru-RU" sz="1700" dirty="0">
                <a:latin typeface="Times New Roman" panose="02020603050405020304" pitchFamily="18" charset="0"/>
                <a:cs typeface="Times New Roman" panose="02020603050405020304" pitchFamily="18" charset="0"/>
              </a:rPr>
              <a:t>снижение ставки налога на имущество организаций и физических лиц до 1% кадастровой </a:t>
            </a:r>
            <a:r>
              <a:rPr lang="ru-RU" sz="1700" dirty="0" smtClean="0">
                <a:latin typeface="Times New Roman" panose="02020603050405020304" pitchFamily="18" charset="0"/>
                <a:cs typeface="Times New Roman" panose="02020603050405020304" pitchFamily="18" charset="0"/>
              </a:rPr>
              <a:t>стоимости.</a:t>
            </a:r>
            <a:endParaRPr lang="ru-RU" sz="1700" dirty="0" smtClean="0">
              <a:latin typeface="Times New Roman" pitchFamily="18" charset="0"/>
              <a:ea typeface="Calibri"/>
              <a:cs typeface="Times New Roman" pitchFamily="18" charset="0"/>
            </a:endParaRPr>
          </a:p>
          <a:p>
            <a:pPr algn="just"/>
            <a:endParaRPr lang="ru-RU" dirty="0">
              <a:latin typeface="Times New Roman" pitchFamily="18" charset="0"/>
              <a:ea typeface="Calibri"/>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32</a:t>
            </a:fld>
            <a:endParaRPr lang="ru-RU" dirty="0">
              <a:solidFill>
                <a:prstClr val="black">
                  <a:tint val="75000"/>
                </a:prstClr>
              </a:solidFill>
            </a:endParaRPr>
          </a:p>
        </p:txBody>
      </p:sp>
      <p:sp>
        <p:nvSpPr>
          <p:cNvPr id="12"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25506793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0" y="311882"/>
            <a:ext cx="8856984" cy="402993"/>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СИСТЕМНЫЕ ПРОБЛЕМЫ</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80001" y="1008400"/>
            <a:ext cx="8709504" cy="5441482"/>
          </a:xfrm>
          <a:prstGeom prst="rect">
            <a:avLst/>
          </a:prstGeom>
          <a:noFill/>
        </p:spPr>
        <p:txBody>
          <a:bodyPr wrap="square" lIns="91432" tIns="45716" rIns="91432" bIns="45716" rtlCol="0">
            <a:spAutoFit/>
          </a:bodyPr>
          <a:lstStyle/>
          <a:p>
            <a:pPr algn="ctr"/>
            <a:r>
              <a:rPr lang="ru-RU" sz="1600" dirty="0" smtClean="0">
                <a:latin typeface="Times New Roman" pitchFamily="18" charset="0"/>
                <a:ea typeface="Calibri"/>
                <a:cs typeface="Times New Roman" pitchFamily="18" charset="0"/>
              </a:rPr>
              <a:t>ПЛАТА ЗА НЕГАТИВНОЕ ВОЗДЕЙСТВИЕ СТОЧНЫХ ВОД НА РАБОТУ ЦЕНТРАЛИЗОВАННОЙ СИСТЕМЫ ВОДООТВЕДЕНИЯ И СБРОС ЗАГРЯЗНЯЮЩИХ ВЕЩЕСТВ В СОСТАВЕ СТОЧНЫХ ВОД СВЕРХ УСТАНОВЛЕННЫХ НОРМАТИВОВ </a:t>
            </a:r>
            <a:r>
              <a:rPr lang="ru-RU" sz="1400" dirty="0"/>
              <a:t> </a:t>
            </a:r>
            <a:endParaRPr lang="ru-RU" sz="1400" dirty="0" smtClean="0"/>
          </a:p>
          <a:p>
            <a:pPr algn="ctr"/>
            <a:endParaRPr lang="ru-RU" sz="1400" dirty="0" smtClean="0"/>
          </a:p>
          <a:p>
            <a:pPr indent="539750" algn="just" fontAlgn="base">
              <a:lnSpc>
                <a:spcPct val="120000"/>
              </a:lnSpc>
            </a:pPr>
            <a:r>
              <a:rPr lang="ru-RU" sz="1700" dirty="0" smtClean="0">
                <a:latin typeface="Times New Roman" panose="02020603050405020304" pitchFamily="18" charset="0"/>
                <a:cs typeface="Times New Roman" panose="02020603050405020304" pitchFamily="18" charset="0"/>
              </a:rPr>
              <a:t>Согласно Правилам холодного водоснабжения и водоотведения, абонент обязан компенсировать организации, осуществляющей водоотведение, расходы, связанные с:</a:t>
            </a:r>
          </a:p>
          <a:p>
            <a:pPr marL="285750" indent="-285750" algn="just" fontAlgn="base">
              <a:lnSpc>
                <a:spcPct val="120000"/>
              </a:lnSpc>
              <a:buFontTx/>
              <a:buChar char="-"/>
            </a:pPr>
            <a:r>
              <a:rPr lang="ru-RU" sz="1700" dirty="0" smtClean="0">
                <a:latin typeface="Times New Roman" panose="02020603050405020304" pitchFamily="18" charset="0"/>
                <a:cs typeface="Times New Roman" panose="02020603050405020304" pitchFamily="18" charset="0"/>
              </a:rPr>
              <a:t>негативным воздействием сточных вод на работу централизованной системы водоотведения, </a:t>
            </a:r>
          </a:p>
          <a:p>
            <a:pPr marL="285750" indent="-285750" algn="just" fontAlgn="base">
              <a:lnSpc>
                <a:spcPct val="120000"/>
              </a:lnSpc>
              <a:buFontTx/>
              <a:buChar char="-"/>
            </a:pPr>
            <a:r>
              <a:rPr lang="ru-RU" sz="1700" dirty="0" smtClean="0">
                <a:latin typeface="Times New Roman" panose="02020603050405020304" pitchFamily="18" charset="0"/>
                <a:cs typeface="Times New Roman" panose="02020603050405020304" pitchFamily="18" charset="0"/>
              </a:rPr>
              <a:t>платой за сброс загрязняющих веществ в составе сточных вод сверх установленных нормативов.</a:t>
            </a:r>
          </a:p>
          <a:p>
            <a:pPr indent="539750" algn="just" fontAlgn="base">
              <a:lnSpc>
                <a:spcPct val="120000"/>
              </a:lnSpc>
            </a:pPr>
            <a:r>
              <a:rPr lang="ru-RU" sz="1700" dirty="0" err="1" smtClean="0">
                <a:latin typeface="Times New Roman" panose="02020603050405020304" pitchFamily="18" charset="0"/>
                <a:cs typeface="Times New Roman" panose="02020603050405020304" pitchFamily="18" charset="0"/>
              </a:rPr>
              <a:t>Ресурсоснабжающие</a:t>
            </a:r>
            <a:r>
              <a:rPr lang="ru-RU" sz="1700" dirty="0" smtClean="0">
                <a:latin typeface="Times New Roman" panose="02020603050405020304" pitchFamily="18" charset="0"/>
                <a:cs typeface="Times New Roman" panose="02020603050405020304" pitchFamily="18" charset="0"/>
              </a:rPr>
              <a:t> организации не осуществляют контроль состава и свойств сточных вод, плата начисля</a:t>
            </a:r>
            <a:r>
              <a:rPr lang="ru-RU" sz="1700" dirty="0">
                <a:latin typeface="Times New Roman" panose="02020603050405020304" pitchFamily="18" charset="0"/>
                <a:cs typeface="Times New Roman" panose="02020603050405020304" pitchFamily="18" charset="0"/>
              </a:rPr>
              <a:t>е</a:t>
            </a:r>
            <a:r>
              <a:rPr lang="ru-RU" sz="1700" dirty="0" smtClean="0">
                <a:latin typeface="Times New Roman" panose="02020603050405020304" pitchFamily="18" charset="0"/>
                <a:cs typeface="Times New Roman" panose="02020603050405020304" pitchFamily="18" charset="0"/>
              </a:rPr>
              <a:t>тся без осуществления контрольных мероприятий, в связи с чем предприниматели считают плату необоснованной и завышенной.</a:t>
            </a:r>
          </a:p>
          <a:p>
            <a:pPr indent="539750" algn="just" fontAlgn="base">
              <a:lnSpc>
                <a:spcPct val="120000"/>
              </a:lnSpc>
            </a:pPr>
            <a:r>
              <a:rPr lang="ru-RU" sz="1700" dirty="0" smtClean="0">
                <a:latin typeface="Times New Roman" panose="02020603050405020304" pitchFamily="18" charset="0"/>
                <a:cs typeface="Times New Roman" panose="02020603050405020304" pitchFamily="18" charset="0"/>
              </a:rPr>
              <a:t>Проведенные в течение года мероприятия по урегулированию ситуации, в том числе,  с участием прокуратуры области завершились решением суда, который принял сторону </a:t>
            </a:r>
            <a:r>
              <a:rPr lang="ru-RU" sz="1700" dirty="0" err="1" smtClean="0">
                <a:latin typeface="Times New Roman" panose="02020603050405020304" pitchFamily="18" charset="0"/>
                <a:cs typeface="Times New Roman" panose="02020603050405020304" pitchFamily="18" charset="0"/>
              </a:rPr>
              <a:t>ресурсоснабжающей</a:t>
            </a:r>
            <a:r>
              <a:rPr lang="ru-RU" sz="1700" dirty="0" smtClean="0">
                <a:latin typeface="Times New Roman" panose="02020603050405020304" pitchFamily="18" charset="0"/>
                <a:cs typeface="Times New Roman" panose="02020603050405020304" pitchFamily="18" charset="0"/>
              </a:rPr>
              <a:t> организации.</a:t>
            </a:r>
          </a:p>
          <a:p>
            <a:pPr indent="539750" algn="just" fontAlgn="base">
              <a:lnSpc>
                <a:spcPct val="120000"/>
              </a:lnSpc>
            </a:pPr>
            <a:r>
              <a:rPr lang="ru-RU" sz="1700" dirty="0" smtClean="0">
                <a:latin typeface="Times New Roman" panose="02020603050405020304" pitchFamily="18" charset="0"/>
                <a:cs typeface="Times New Roman" panose="02020603050405020304" pitchFamily="18" charset="0"/>
              </a:rPr>
              <a:t>Однако непрозрачность ситуации в отношении бизнеса осталась, решением может стать изменение норм действующего законодательства в данной сфере. </a:t>
            </a:r>
            <a:endParaRPr lang="ru-RU" sz="17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33</a:t>
            </a:fld>
            <a:endParaRPr lang="ru-RU" dirty="0">
              <a:solidFill>
                <a:prstClr val="black">
                  <a:tint val="75000"/>
                </a:prstClr>
              </a:solidFill>
            </a:endParaRPr>
          </a:p>
        </p:txBody>
      </p:sp>
      <p:sp>
        <p:nvSpPr>
          <p:cNvPr id="12"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3026781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741609" y="531545"/>
            <a:ext cx="8759304" cy="401732"/>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С ОРГАНАМИ ВЛАСТИ, ОБЩЕСТВЕННЫМИ ОРГАНИЗАЦИЯМИ</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780000" y="868374"/>
            <a:ext cx="8565488" cy="3263962"/>
          </a:xfrm>
          <a:prstGeom prst="rect">
            <a:avLst/>
          </a:prstGeom>
          <a:noFill/>
        </p:spPr>
        <p:txBody>
          <a:bodyPr wrap="square" lIns="91432" tIns="45716" rIns="91432" bIns="45716" rtlCol="0" anchor="ctr">
            <a:spAutoFit/>
          </a:bodyPr>
          <a:lstStyle/>
          <a:p>
            <a:pPr indent="539750" algn="just"/>
            <a:r>
              <a:rPr lang="ru-RU" dirty="0" smtClean="0">
                <a:latin typeface="Times New Roman" pitchFamily="18" charset="0"/>
                <a:cs typeface="Times New Roman" pitchFamily="18" charset="0"/>
              </a:rPr>
              <a:t>В своей деятельности уполномоченный взаимодействует с:</a:t>
            </a:r>
          </a:p>
          <a:p>
            <a:pPr marL="539750" indent="174625" algn="just">
              <a:buFontTx/>
              <a:buChar char="-"/>
            </a:pPr>
            <a:r>
              <a:rPr lang="ru-RU" dirty="0" smtClean="0">
                <a:latin typeface="Times New Roman" pitchFamily="18" charset="0"/>
                <a:cs typeface="Times New Roman" pitchFamily="18" charset="0"/>
              </a:rPr>
              <a:t>региональными органами власти; </a:t>
            </a:r>
          </a:p>
          <a:p>
            <a:pPr marL="539750" indent="174625" algn="just">
              <a:buFontTx/>
              <a:buChar char="-"/>
            </a:pPr>
            <a:r>
              <a:rPr lang="ru-RU" dirty="0" smtClean="0">
                <a:latin typeface="Times New Roman" pitchFamily="18" charset="0"/>
                <a:cs typeface="Times New Roman" pitchFamily="18" charset="0"/>
              </a:rPr>
              <a:t>органами местного самоуправления</a:t>
            </a:r>
            <a:r>
              <a:rPr lang="ru-RU" dirty="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539750" indent="174625" algn="just">
              <a:buFontTx/>
              <a:buChar char="-"/>
            </a:pPr>
            <a:r>
              <a:rPr lang="ru-RU" dirty="0" smtClean="0">
                <a:latin typeface="Times New Roman" pitchFamily="18" charset="0"/>
                <a:cs typeface="Times New Roman" pitchFamily="18" charset="0"/>
              </a:rPr>
              <a:t>территориальными органами федеральных органов государственной власти;</a:t>
            </a:r>
          </a:p>
          <a:p>
            <a:pPr marL="539750" indent="174625" algn="just">
              <a:buFontTx/>
              <a:buChar char="-"/>
            </a:pPr>
            <a:r>
              <a:rPr lang="ru-RU" dirty="0" smtClean="0">
                <a:latin typeface="Times New Roman" pitchFamily="18" charset="0"/>
                <a:cs typeface="Times New Roman" pitchFamily="18" charset="0"/>
              </a:rPr>
              <a:t>общественными организациями. </a:t>
            </a:r>
          </a:p>
          <a:p>
            <a:pPr indent="539750" algn="just"/>
            <a:r>
              <a:rPr lang="ru-RU" dirty="0" smtClean="0">
                <a:latin typeface="Times New Roman" pitchFamily="18" charset="0"/>
                <a:cs typeface="Times New Roman" pitchFamily="18" charset="0"/>
              </a:rPr>
              <a:t>На постоянной основе осуществляется взаимодействие с администрацией Костромской области в лице заместителей губернатора, профильными департаментами. </a:t>
            </a:r>
          </a:p>
          <a:p>
            <a:pPr indent="539750" algn="just" defTabSz="914400" fontAlgn="base">
              <a:lnSpc>
                <a:spcPct val="115000"/>
              </a:lnSpc>
            </a:pPr>
            <a:r>
              <a:rPr lang="ru-RU" dirty="0" smtClean="0">
                <a:latin typeface="Times New Roman" pitchFamily="18" charset="0"/>
                <a:cs typeface="Times New Roman" pitchFamily="18" charset="0"/>
              </a:rPr>
              <a:t>Уполномоченный </a:t>
            </a:r>
            <a:r>
              <a:rPr lang="ru-RU" dirty="0">
                <a:latin typeface="Times New Roman" pitchFamily="18" charset="0"/>
                <a:cs typeface="Times New Roman" pitchFamily="18" charset="0"/>
              </a:rPr>
              <a:t>входит в состав 26-ти </a:t>
            </a:r>
            <a:r>
              <a:rPr lang="ru-RU" dirty="0" smtClean="0">
                <a:latin typeface="Times New Roman" pitchFamily="18" charset="0"/>
                <a:cs typeface="Times New Roman" pitchFamily="18" charset="0"/>
              </a:rPr>
              <a:t>экспертных, совещательных </a:t>
            </a:r>
            <a:r>
              <a:rPr lang="ru-RU" dirty="0">
                <a:latin typeface="Times New Roman" pitchFamily="18" charset="0"/>
                <a:cs typeface="Times New Roman" pitchFamily="18" charset="0"/>
              </a:rPr>
              <a:t>и консультативные </a:t>
            </a:r>
            <a:r>
              <a:rPr lang="ru-RU" dirty="0" smtClean="0">
                <a:latin typeface="Times New Roman" pitchFamily="18" charset="0"/>
                <a:cs typeface="Times New Roman" pitchFamily="18" charset="0"/>
              </a:rPr>
              <a:t>органов </a:t>
            </a:r>
            <a:r>
              <a:rPr lang="ru-RU" dirty="0">
                <a:latin typeface="Times New Roman" pitchFamily="18" charset="0"/>
                <a:ea typeface="Calibri" pitchFamily="34" charset="0"/>
                <a:cs typeface="Times New Roman" pitchFamily="18" charset="0"/>
              </a:rPr>
              <a:t>при территориальных федеральных и региональных органах государственной власти</a:t>
            </a:r>
            <a:r>
              <a:rPr lang="ru-RU" dirty="0" smtClean="0">
                <a:latin typeface="Times New Roman" pitchFamily="18" charset="0"/>
                <a:cs typeface="Times New Roman" pitchFamily="18" charset="0"/>
              </a:rPr>
              <a:t>.</a:t>
            </a: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34</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2430087496"/>
              </p:ext>
            </p:extLst>
          </p:nvPr>
        </p:nvGraphicFramePr>
        <p:xfrm>
          <a:off x="1497774" y="4039258"/>
          <a:ext cx="7534452" cy="2353820"/>
        </p:xfrm>
        <a:graphic>
          <a:graphicData uri="http://schemas.openxmlformats.org/drawingml/2006/table">
            <a:tbl>
              <a:tblPr/>
              <a:tblGrid>
                <a:gridCol w="3779079"/>
                <a:gridCol w="3755373"/>
              </a:tblGrid>
              <a:tr h="420261">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Экспертные, совещательные и консультативные органы</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Количество участий</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839">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Экспертные советы</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24</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841">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Комиссии и коллегии</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20</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43">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Рабочие группы</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53</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45">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Общественные советы</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33</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39">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Публичные слушания</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12</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31">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Оперативный</a:t>
                      </a:r>
                      <a:r>
                        <a:rPr lang="ru-RU" sz="1600" kern="1200" baseline="0" dirty="0" smtClean="0">
                          <a:solidFill>
                            <a:sysClr val="windowText" lastClr="000000"/>
                          </a:solidFill>
                          <a:latin typeface="Times New Roman" pitchFamily="18" charset="0"/>
                          <a:ea typeface="+mn-ea"/>
                          <a:cs typeface="Times New Roman" pitchFamily="18" charset="0"/>
                        </a:rPr>
                        <a:t> штаб</a:t>
                      </a:r>
                      <a:endParaRPr lang="ru-RU" sz="1600" kern="1200" dirty="0" smtClean="0">
                        <a:solidFill>
                          <a:sysClr val="windowText" lastClr="000000"/>
                        </a:solidFill>
                        <a:latin typeface="Times New Roman" pitchFamily="18" charset="0"/>
                        <a:ea typeface="+mn-ea"/>
                        <a:cs typeface="Times New Roman" pitchFamily="18" charset="0"/>
                      </a:endParaRP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4</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926">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Всего</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15000"/>
                        </a:lnSpc>
                        <a:spcAft>
                          <a:spcPts val="0"/>
                        </a:spcAft>
                      </a:pPr>
                      <a:r>
                        <a:rPr lang="ru-RU" sz="1600" kern="1200" dirty="0" smtClean="0">
                          <a:solidFill>
                            <a:sysClr val="windowText" lastClr="000000"/>
                          </a:solidFill>
                          <a:latin typeface="Times New Roman" pitchFamily="18" charset="0"/>
                          <a:ea typeface="+mn-ea"/>
                          <a:cs typeface="Times New Roman" pitchFamily="18" charset="0"/>
                        </a:rPr>
                        <a:t>146</a:t>
                      </a:r>
                    </a:p>
                  </a:txBody>
                  <a:tcPr marL="72387" marR="72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46544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488504" y="604158"/>
            <a:ext cx="9195496" cy="413843"/>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С ОРГАНАМИ ГОСУДАРСТВЕННОЙ ВЛАСТИ</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720000" y="1573977"/>
            <a:ext cx="8964000" cy="4247308"/>
          </a:xfrm>
          <a:prstGeom prst="rect">
            <a:avLst/>
          </a:prstGeom>
          <a:noFill/>
        </p:spPr>
        <p:txBody>
          <a:bodyPr wrap="square" lIns="91432" tIns="45716" rIns="91432" bIns="45716" rtlCol="0" anchor="ctr">
            <a:spAutoFit/>
          </a:bodyPr>
          <a:lstStyle/>
          <a:p>
            <a:pPr indent="254000" algn="just">
              <a:lnSpc>
                <a:spcPct val="150000"/>
              </a:lnSpc>
            </a:pPr>
            <a:r>
              <a:rPr lang="ru-RU" dirty="0" smtClean="0">
                <a:latin typeface="Times New Roman" pitchFamily="18" charset="0"/>
                <a:cs typeface="Times New Roman" pitchFamily="18" charset="0"/>
              </a:rPr>
              <a:t>Взаимодействие с органами власти и общественными объединениями осуществляется, в том числе, на основании заключенных соглашений о взаимодействии.</a:t>
            </a:r>
          </a:p>
          <a:p>
            <a:pPr indent="254000" algn="just">
              <a:lnSpc>
                <a:spcPct val="150000"/>
              </a:lnSpc>
            </a:pPr>
            <a:r>
              <a:rPr lang="ru-RU" dirty="0" smtClean="0">
                <a:latin typeface="Times New Roman" pitchFamily="18" charset="0"/>
                <a:cs typeface="Times New Roman" pitchFamily="18" charset="0"/>
              </a:rPr>
              <a:t>В настоящее время заключено 19 соглашений  о взаимодействии, в том числе:</a:t>
            </a:r>
          </a:p>
          <a:p>
            <a:pPr marL="269875" indent="254000" algn="just">
              <a:lnSpc>
                <a:spcPct val="150000"/>
              </a:lnSpc>
              <a:buFont typeface="Arial" panose="020B0604020202020204" pitchFamily="34" charset="0"/>
              <a:buChar char="•"/>
            </a:pPr>
            <a:r>
              <a:rPr lang="ru-RU" dirty="0" smtClean="0">
                <a:latin typeface="Times New Roman" pitchFamily="18" charset="0"/>
                <a:cs typeface="Times New Roman" pitchFamily="18" charset="0"/>
              </a:rPr>
              <a:t>4 с федеральными органами власти;</a:t>
            </a:r>
          </a:p>
          <a:p>
            <a:pPr marL="269875" indent="254000" algn="just">
              <a:lnSpc>
                <a:spcPct val="150000"/>
              </a:lnSpc>
              <a:buFont typeface="Arial" panose="020B0604020202020204" pitchFamily="34" charset="0"/>
              <a:buChar char="•"/>
            </a:pPr>
            <a:r>
              <a:rPr lang="ru-RU" dirty="0" smtClean="0">
                <a:latin typeface="Times New Roman" pitchFamily="18" charset="0"/>
                <a:cs typeface="Times New Roman" pitchFamily="18" charset="0"/>
              </a:rPr>
              <a:t>5 с региональными органами власти;</a:t>
            </a:r>
          </a:p>
          <a:p>
            <a:pPr marL="269875" indent="254000" algn="just">
              <a:lnSpc>
                <a:spcPct val="150000"/>
              </a:lnSpc>
              <a:buFont typeface="Arial" panose="020B0604020202020204" pitchFamily="34" charset="0"/>
              <a:buChar char="•"/>
            </a:pPr>
            <a:r>
              <a:rPr lang="ru-RU" dirty="0" smtClean="0">
                <a:latin typeface="Times New Roman" pitchFamily="18" charset="0"/>
                <a:cs typeface="Times New Roman" pitchFamily="18" charset="0"/>
              </a:rPr>
              <a:t>4 соглашения </a:t>
            </a:r>
            <a:r>
              <a:rPr lang="ru-RU" dirty="0">
                <a:latin typeface="Times New Roman" pitchFamily="18" charset="0"/>
                <a:cs typeface="Times New Roman" pitchFamily="18" charset="0"/>
              </a:rPr>
              <a:t>с областной, транспортной, природоохранной,  </a:t>
            </a:r>
            <a:r>
              <a:rPr lang="ru-RU" dirty="0" smtClean="0">
                <a:latin typeface="Times New Roman" pitchFamily="18" charset="0"/>
                <a:cs typeface="Times New Roman" pitchFamily="18" charset="0"/>
              </a:rPr>
              <a:t>военной прокуратурами;</a:t>
            </a:r>
          </a:p>
          <a:p>
            <a:pPr marL="269875" indent="254000" algn="just">
              <a:lnSpc>
                <a:spcPct val="150000"/>
              </a:lnSpc>
              <a:buFont typeface="Arial" panose="020B0604020202020204" pitchFamily="34" charset="0"/>
              <a:buChar char="•"/>
            </a:pPr>
            <a:r>
              <a:rPr lang="ru-RU" dirty="0" smtClean="0">
                <a:latin typeface="Times New Roman" pitchFamily="18" charset="0"/>
                <a:cs typeface="Times New Roman" pitchFamily="18" charset="0"/>
              </a:rPr>
              <a:t>2 с общественными организациями предпринимателей (КРО ООО «Деловая Россия», КРО ООО МСП «Опора России»).</a:t>
            </a:r>
          </a:p>
          <a:p>
            <a:pPr algn="just">
              <a:lnSpc>
                <a:spcPct val="150000"/>
              </a:lnSpc>
            </a:pPr>
            <a:endParaRPr lang="ru-RU" dirty="0" smtClean="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35</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29912916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23999" y="536829"/>
            <a:ext cx="8966637" cy="371891"/>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a:t>
            </a:r>
            <a:r>
              <a:rPr lang="ru-RU" sz="2000" b="1" dirty="0">
                <a:solidFill>
                  <a:schemeClr val="bg1"/>
                </a:solidFill>
                <a:latin typeface="Calibri Light" pitchFamily="34" charset="0"/>
              </a:rPr>
              <a:t>С ОРГАНАМИ ГОСУДАРСТВЕННОЙ ВЛАСТИ</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752089" y="882952"/>
            <a:ext cx="8964000" cy="5586137"/>
          </a:xfrm>
          <a:prstGeom prst="rect">
            <a:avLst/>
          </a:prstGeom>
          <a:noFill/>
        </p:spPr>
        <p:txBody>
          <a:bodyPr wrap="square" lIns="91432" tIns="45716" rIns="91432" bIns="45716" rtlCol="0" anchor="ctr">
            <a:spAutoFit/>
          </a:bodyPr>
          <a:lstStyle/>
          <a:p>
            <a:pPr indent="452438" algn="ctr"/>
            <a:r>
              <a:rPr lang="ru-RU" sz="1700" dirty="0" smtClean="0">
                <a:latin typeface="Times New Roman" pitchFamily="18" charset="0"/>
                <a:cs typeface="Times New Roman" pitchFamily="18" charset="0"/>
              </a:rPr>
              <a:t>ВЗАИМОДЕЙСТВИЕ С АДМИНИСТРАЦИЕЙ КОСТРОМСКОЙ ОБЛАСТИ</a:t>
            </a:r>
          </a:p>
          <a:p>
            <a:pPr indent="452438" algn="just"/>
            <a:endParaRPr lang="ru-RU" sz="1700" dirty="0" smtClean="0">
              <a:latin typeface="Times New Roman" pitchFamily="18" charset="0"/>
              <a:cs typeface="Times New Roman" pitchFamily="18" charset="0"/>
            </a:endParaRPr>
          </a:p>
          <a:p>
            <a:pPr indent="452438" algn="just"/>
            <a:r>
              <a:rPr lang="ru-RU" sz="1700" dirty="0" smtClean="0">
                <a:latin typeface="Times New Roman" pitchFamily="18" charset="0"/>
                <a:cs typeface="Times New Roman" pitchFamily="18" charset="0"/>
              </a:rPr>
              <a:t>В 2021 году в администрацию Костромской области направлены предложения по дополнительным мерам поддержки бизнеса в условиях ухудшения эпидемиологической ситуации для рассмотрения возможности:</a:t>
            </a:r>
          </a:p>
          <a:p>
            <a:pPr indent="269875" algn="just">
              <a:buFont typeface="Arial" panose="020B0604020202020204" pitchFamily="34" charset="0"/>
              <a:buChar char="•"/>
            </a:pPr>
            <a:r>
              <a:rPr lang="ru-RU" sz="1700" dirty="0" smtClean="0">
                <a:latin typeface="Times New Roman" pitchFamily="18" charset="0"/>
                <a:cs typeface="Times New Roman" pitchFamily="18" charset="0"/>
              </a:rPr>
              <a:t>снятия </a:t>
            </a:r>
            <a:r>
              <a:rPr lang="ru-RU" sz="1700" dirty="0">
                <a:latin typeface="Times New Roman" panose="02020603050405020304" pitchFamily="18" charset="0"/>
                <a:cs typeface="Times New Roman" panose="02020603050405020304" pitchFamily="18" charset="0"/>
              </a:rPr>
              <a:t>или снижения уровня ограничений по применению </a:t>
            </a:r>
            <a:r>
              <a:rPr lang="en-US" sz="1700" dirty="0">
                <a:latin typeface="Times New Roman" panose="02020603050405020304" pitchFamily="18" charset="0"/>
                <a:cs typeface="Times New Roman" panose="02020603050405020304" pitchFamily="18" charset="0"/>
              </a:rPr>
              <a:t>QR</a:t>
            </a:r>
            <a:r>
              <a:rPr lang="ru-RU" sz="1700" dirty="0" smtClean="0">
                <a:latin typeface="Times New Roman" panose="02020603050405020304" pitchFamily="18" charset="0"/>
                <a:cs typeface="Times New Roman" panose="02020603050405020304" pitchFamily="18" charset="0"/>
              </a:rPr>
              <a:t>-кодов.</a:t>
            </a: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 применения </a:t>
            </a:r>
            <a:r>
              <a:rPr lang="ru-RU" sz="1700" dirty="0">
                <a:latin typeface="Times New Roman" panose="02020603050405020304" pitchFamily="18" charset="0"/>
                <a:cs typeface="Times New Roman" panose="02020603050405020304" pitchFamily="18" charset="0"/>
              </a:rPr>
              <a:t>пониженных налоговых ставок в связи с применением упрощенной системы налогообложения </a:t>
            </a: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уменьшения </a:t>
            </a:r>
            <a:r>
              <a:rPr lang="ru-RU" sz="1700" dirty="0">
                <a:latin typeface="Times New Roman" panose="02020603050405020304" pitchFamily="18" charset="0"/>
                <a:cs typeface="Times New Roman" panose="02020603050405020304" pitchFamily="18" charset="0"/>
              </a:rPr>
              <a:t>установленных размеров потенциально возможного к получению индивидуальным предпринимателем годового дохода в связи с применением патентной системы налогообложения на 2021 </a:t>
            </a:r>
            <a:r>
              <a:rPr lang="ru-RU" sz="1700" dirty="0" smtClean="0">
                <a:latin typeface="Times New Roman" panose="02020603050405020304" pitchFamily="18" charset="0"/>
                <a:cs typeface="Times New Roman" panose="02020603050405020304" pitchFamily="18" charset="0"/>
              </a:rPr>
              <a:t>год</a:t>
            </a:r>
            <a:endParaRPr lang="ru-RU" sz="1700" dirty="0">
              <a:latin typeface="Times New Roman" panose="02020603050405020304" pitchFamily="18" charset="0"/>
              <a:cs typeface="Times New Roman" panose="02020603050405020304" pitchFamily="18" charset="0"/>
            </a:endParaRP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введения моратория на переоценку </a:t>
            </a:r>
            <a:r>
              <a:rPr lang="ru-RU" sz="1700" dirty="0">
                <a:latin typeface="Times New Roman" panose="02020603050405020304" pitchFamily="18" charset="0"/>
                <a:cs typeface="Times New Roman" panose="02020603050405020304" pitchFamily="18" charset="0"/>
              </a:rPr>
              <a:t>кадастровой стоимости земельных участков и объектов капитального строительства в сторону увеличения в 2022 </a:t>
            </a:r>
            <a:r>
              <a:rPr lang="ru-RU" sz="1700" dirty="0" smtClean="0">
                <a:latin typeface="Times New Roman" panose="02020603050405020304" pitchFamily="18" charset="0"/>
                <a:cs typeface="Times New Roman" panose="02020603050405020304" pitchFamily="18" charset="0"/>
              </a:rPr>
              <a:t>году.</a:t>
            </a: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снижения </a:t>
            </a:r>
            <a:r>
              <a:rPr lang="ru-RU" sz="1700" dirty="0">
                <a:latin typeface="Times New Roman" panose="02020603050405020304" pitchFamily="18" charset="0"/>
                <a:cs typeface="Times New Roman" panose="02020603050405020304" pitchFamily="18" charset="0"/>
              </a:rPr>
              <a:t>ставок налога на имущество организаций </a:t>
            </a:r>
            <a:r>
              <a:rPr lang="ru-RU" sz="1700" dirty="0" smtClean="0">
                <a:latin typeface="Times New Roman" panose="02020603050405020304" pitchFamily="18" charset="0"/>
                <a:cs typeface="Times New Roman" panose="02020603050405020304" pitchFamily="18" charset="0"/>
              </a:rPr>
              <a:t>и физических </a:t>
            </a:r>
            <a:r>
              <a:rPr lang="ru-RU" sz="1700" dirty="0">
                <a:latin typeface="Times New Roman" panose="02020603050405020304" pitchFamily="18" charset="0"/>
                <a:cs typeface="Times New Roman" panose="02020603050405020304" pitchFamily="18" charset="0"/>
              </a:rPr>
              <a:t>лиц </a:t>
            </a:r>
            <a:r>
              <a:rPr lang="ru-RU" sz="1700" dirty="0" smtClean="0">
                <a:latin typeface="Times New Roman" panose="02020603050405020304" pitchFamily="18" charset="0"/>
                <a:cs typeface="Times New Roman" panose="02020603050405020304" pitchFamily="18" charset="0"/>
              </a:rPr>
              <a:t>на </a:t>
            </a:r>
            <a:r>
              <a:rPr lang="ru-RU" sz="1700" dirty="0">
                <a:latin typeface="Times New Roman" panose="02020603050405020304" pitchFamily="18" charset="0"/>
                <a:cs typeface="Times New Roman" panose="02020603050405020304" pitchFamily="18" charset="0"/>
              </a:rPr>
              <a:t>2022 </a:t>
            </a:r>
            <a:r>
              <a:rPr lang="ru-RU" sz="1700" dirty="0" smtClean="0">
                <a:latin typeface="Times New Roman" panose="02020603050405020304" pitchFamily="18" charset="0"/>
                <a:cs typeface="Times New Roman" panose="02020603050405020304" pitchFamily="18" charset="0"/>
              </a:rPr>
              <a:t>год;</a:t>
            </a: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снижения </a:t>
            </a:r>
            <a:r>
              <a:rPr lang="ru-RU" sz="1700" dirty="0">
                <a:latin typeface="Times New Roman" panose="02020603050405020304" pitchFamily="18" charset="0"/>
                <a:cs typeface="Times New Roman" panose="02020603050405020304" pitchFamily="18" charset="0"/>
              </a:rPr>
              <a:t>арендной платы за государственное и муниципальное недвижимое  имущество, используемое для торговли непродовольственными </a:t>
            </a:r>
            <a:r>
              <a:rPr lang="ru-RU" sz="1700" dirty="0" smtClean="0">
                <a:latin typeface="Times New Roman" panose="02020603050405020304" pitchFamily="18" charset="0"/>
                <a:cs typeface="Times New Roman" panose="02020603050405020304" pitchFamily="18" charset="0"/>
              </a:rPr>
              <a:t>товарами за </a:t>
            </a:r>
            <a:r>
              <a:rPr lang="ru-RU" sz="1700" dirty="0">
                <a:latin typeface="Times New Roman" panose="02020603050405020304" pitchFamily="18" charset="0"/>
                <a:cs typeface="Times New Roman" panose="02020603050405020304" pitchFamily="18" charset="0"/>
              </a:rPr>
              <a:t>IV квартал 2021 </a:t>
            </a:r>
            <a:r>
              <a:rPr lang="ru-RU" sz="1700" dirty="0" smtClean="0">
                <a:latin typeface="Times New Roman" panose="02020603050405020304" pitchFamily="18" charset="0"/>
                <a:cs typeface="Times New Roman" panose="02020603050405020304" pitchFamily="18" charset="0"/>
              </a:rPr>
              <a:t>года;</a:t>
            </a:r>
          </a:p>
          <a:p>
            <a:pPr indent="269875" algn="just">
              <a:buFont typeface="Arial" panose="020B0604020202020204" pitchFamily="34" charset="0"/>
              <a:buChar char="•"/>
            </a:pPr>
            <a:r>
              <a:rPr lang="ru-RU" sz="1700" dirty="0" smtClean="0">
                <a:latin typeface="Times New Roman" panose="02020603050405020304" pitchFamily="18" charset="0"/>
                <a:cs typeface="Times New Roman" panose="02020603050405020304" pitchFamily="18" charset="0"/>
              </a:rPr>
              <a:t>снижения  </a:t>
            </a:r>
            <a:r>
              <a:rPr lang="ru-RU" sz="1700" dirty="0">
                <a:latin typeface="Times New Roman" panose="02020603050405020304" pitchFamily="18" charset="0"/>
                <a:cs typeface="Times New Roman" panose="02020603050405020304" pitchFamily="18" charset="0"/>
              </a:rPr>
              <a:t>суммы налога на имущество </a:t>
            </a:r>
            <a:r>
              <a:rPr lang="ru-RU" sz="1700" dirty="0" smtClean="0">
                <a:latin typeface="Times New Roman" panose="02020603050405020304" pitchFamily="18" charset="0"/>
                <a:cs typeface="Times New Roman" panose="02020603050405020304" pitchFamily="18" charset="0"/>
              </a:rPr>
              <a:t>организаций-арендодателей за </a:t>
            </a:r>
            <a:r>
              <a:rPr lang="ru-RU" sz="1700" dirty="0">
                <a:latin typeface="Times New Roman" panose="02020603050405020304" pitchFamily="18" charset="0"/>
                <a:cs typeface="Times New Roman" panose="02020603050405020304" pitchFamily="18" charset="0"/>
              </a:rPr>
              <a:t>IV квартал 2021 года, заключивших дополнительные соглашения с арендаторами о снижении арендной платы</a:t>
            </a:r>
            <a:r>
              <a:rPr lang="ru-RU" sz="1700" dirty="0" smtClean="0">
                <a:latin typeface="Times New Roman" panose="02020603050405020304" pitchFamily="18" charset="0"/>
                <a:cs typeface="Times New Roman" panose="02020603050405020304" pitchFamily="18" charset="0"/>
              </a:rPr>
              <a:t>.</a:t>
            </a:r>
          </a:p>
          <a:p>
            <a:pPr indent="539750" algn="just"/>
            <a:r>
              <a:rPr lang="ru-RU" sz="1700" dirty="0" smtClean="0">
                <a:latin typeface="Times New Roman" panose="02020603050405020304" pitchFamily="18" charset="0"/>
                <a:cs typeface="Times New Roman" panose="02020603050405020304" pitchFamily="18" charset="0"/>
              </a:rPr>
              <a:t>Часть из указанных предложений были приняты на региональном уровне.</a:t>
            </a:r>
            <a:endParaRPr lang="ru-RU" sz="1700" dirty="0">
              <a:latin typeface="Times New Roman" panose="02020603050405020304" pitchFamily="18" charset="0"/>
              <a:cs typeface="Times New Roman" panose="02020603050405020304" pitchFamily="18" charset="0"/>
            </a:endParaRPr>
          </a:p>
          <a:p>
            <a:pPr indent="539750" algn="just"/>
            <a:r>
              <a:rPr lang="ru-RU" sz="1700" dirty="0" smtClean="0">
                <a:latin typeface="Times New Roman" pitchFamily="18" charset="0"/>
                <a:cs typeface="Times New Roman" pitchFamily="18" charset="0"/>
              </a:rPr>
              <a:t>Принятые решения по мерам поддержки бизнеса способствовали сохранению </a:t>
            </a:r>
            <a:r>
              <a:rPr lang="ru-RU" sz="1700" dirty="0">
                <a:latin typeface="Times New Roman" pitchFamily="18" charset="0"/>
                <a:cs typeface="Times New Roman" pitchFamily="18" charset="0"/>
              </a:rPr>
              <a:t>работоспособности большинства предприятий области. </a:t>
            </a:r>
            <a:endParaRPr lang="ru-RU" sz="1700" dirty="0" smtClean="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36</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12053006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394048" y="638798"/>
            <a:ext cx="9023448" cy="376800"/>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a:t>
            </a:r>
            <a:r>
              <a:rPr lang="ru-RU" sz="2000" b="1" dirty="0">
                <a:solidFill>
                  <a:schemeClr val="bg1"/>
                </a:solidFill>
                <a:latin typeface="Calibri Light" pitchFamily="34" charset="0"/>
              </a:rPr>
              <a:t>С ОРГАНАМИ ГОСУДАРСТВЕННОЙ ВЛАСТИ</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399930" y="1213250"/>
            <a:ext cx="9017566" cy="5022905"/>
          </a:xfrm>
          <a:prstGeom prst="rect">
            <a:avLst/>
          </a:prstGeom>
          <a:noFill/>
        </p:spPr>
        <p:txBody>
          <a:bodyPr wrap="square" lIns="91432" tIns="45716" rIns="91432" bIns="45716" rtlCol="0" anchor="ctr">
            <a:spAutoFit/>
          </a:bodyPr>
          <a:lstStyle/>
          <a:p>
            <a:pPr indent="269875" algn="ctr">
              <a:lnSpc>
                <a:spcPct val="120000"/>
              </a:lnSpc>
            </a:pPr>
            <a:r>
              <a:rPr lang="ru-RU" dirty="0" smtClean="0">
                <a:latin typeface="Times New Roman" pitchFamily="18" charset="0"/>
                <a:cs typeface="Times New Roman" pitchFamily="18" charset="0"/>
              </a:rPr>
              <a:t>ВЗАИМОДЕЙСТВИЕ С ОРГАНАМИ ПРОКУРАТУРЫ</a:t>
            </a:r>
          </a:p>
          <a:p>
            <a:pPr indent="269875" algn="just">
              <a:lnSpc>
                <a:spcPct val="120000"/>
              </a:lnSpc>
            </a:pPr>
            <a:endParaRPr lang="ru-RU" dirty="0" smtClean="0">
              <a:latin typeface="Times New Roman" pitchFamily="18" charset="0"/>
              <a:cs typeface="Times New Roman" pitchFamily="18" charset="0"/>
            </a:endParaRPr>
          </a:p>
          <a:p>
            <a:pPr indent="539750" algn="just">
              <a:lnSpc>
                <a:spcPct val="120000"/>
              </a:lnSpc>
            </a:pPr>
            <a:r>
              <a:rPr lang="ru-RU" dirty="0" smtClean="0">
                <a:latin typeface="Times New Roman" pitchFamily="18" charset="0"/>
                <a:cs typeface="Times New Roman" pitchFamily="18" charset="0"/>
              </a:rPr>
              <a:t>В 2021 году продолжено взаимодействие с органами прокуратуры по защите прав и законных интересов субъектов предпринимательства.</a:t>
            </a:r>
          </a:p>
          <a:p>
            <a:pPr indent="539750" algn="just">
              <a:lnSpc>
                <a:spcPct val="120000"/>
              </a:lnSpc>
            </a:pPr>
            <a:r>
              <a:rPr lang="ru-RU" dirty="0" smtClean="0">
                <a:latin typeface="Times New Roman" pitchFamily="18" charset="0"/>
                <a:cs typeface="Times New Roman" pitchFamily="18" charset="0"/>
              </a:rPr>
              <a:t>Взаимодействие проходит в рамках совместных приёмов предпринимателей, заседаний Общественного совета при прокуратуре Костромской области, совместном рассмотрении жалоб предпринимателей.</a:t>
            </a:r>
          </a:p>
          <a:p>
            <a:pPr indent="539750" algn="just">
              <a:lnSpc>
                <a:spcPct val="120000"/>
              </a:lnSpc>
            </a:pPr>
            <a:r>
              <a:rPr lang="ru-RU" dirty="0" smtClean="0">
                <a:latin typeface="Times New Roman" pitchFamily="18" charset="0"/>
                <a:cs typeface="Times New Roman" pitchFamily="18" charset="0"/>
              </a:rPr>
              <a:t>Проведены совместные приёмы предпринимателей в 8 муниципальных образованиях региона, включая областной центр.</a:t>
            </a:r>
          </a:p>
          <a:p>
            <a:pPr indent="539750" algn="just">
              <a:lnSpc>
                <a:spcPct val="120000"/>
              </a:lnSpc>
            </a:pPr>
            <a:r>
              <a:rPr lang="ru-RU" dirty="0" smtClean="0">
                <a:latin typeface="Times New Roman" pitchFamily="18" charset="0"/>
                <a:cs typeface="Times New Roman" pitchFamily="18" charset="0"/>
              </a:rPr>
              <a:t>На совместных приёмах рассмотрено 31 обращение предпринимателей. Решены вопросы погашения задолженности по государственным контрактам, нарушения прав предпринимателей со стороны органов власти, осуществления предпринимательской деятельности в условиях ограничений, контрольно-надзорной деятельности, соблюдения и реализации прав и законных интересов предпринимателей. </a:t>
            </a:r>
          </a:p>
          <a:p>
            <a:pPr indent="269875" algn="just"/>
            <a:endParaRPr lang="ru-RU" dirty="0" smtClean="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37</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4332312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0" y="260648"/>
            <a:ext cx="8819984" cy="378150"/>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a:t>
            </a:r>
            <a:r>
              <a:rPr lang="ru-RU" sz="2000" b="1" dirty="0">
                <a:solidFill>
                  <a:schemeClr val="bg1"/>
                </a:solidFill>
                <a:latin typeface="Calibri Light" pitchFamily="34" charset="0"/>
              </a:rPr>
              <a:t>С ОРГАНАМИ ГОСУДАРСТВЕННОЙ ВЛАСТИ</a:t>
            </a: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488504" y="729775"/>
            <a:ext cx="9050800" cy="5632303"/>
          </a:xfrm>
          <a:prstGeom prst="rect">
            <a:avLst/>
          </a:prstGeom>
          <a:noFill/>
        </p:spPr>
        <p:txBody>
          <a:bodyPr wrap="square" lIns="91432" tIns="45716" rIns="91432" bIns="45716" rtlCol="0" anchor="ctr">
            <a:spAutoFit/>
          </a:bodyPr>
          <a:lstStyle/>
          <a:p>
            <a:pPr indent="539750" algn="ctr"/>
            <a:r>
              <a:rPr lang="ru-RU" dirty="0" smtClean="0">
                <a:latin typeface="Times New Roman" pitchFamily="18" charset="0"/>
                <a:cs typeface="Times New Roman" pitchFamily="18" charset="0"/>
              </a:rPr>
              <a:t>ВЗАИМОДЕЙСТВИЕ С СОВЕТОМ ПО ЭКОНОМИЧЕСКОЙ ПОЛИТИКЕ ПРИ КОСТРОМСКОЙ ОБЛАСТНОЙ ДУМЕ</a:t>
            </a:r>
          </a:p>
          <a:p>
            <a:pPr indent="539750" algn="ctr"/>
            <a:endParaRPr lang="ru-RU" dirty="0" smtClean="0">
              <a:latin typeface="Times New Roman" pitchFamily="18" charset="0"/>
              <a:cs typeface="Times New Roman" pitchFamily="18" charset="0"/>
            </a:endParaRPr>
          </a:p>
          <a:p>
            <a:pPr indent="539750" algn="just"/>
            <a:r>
              <a:rPr lang="ru-RU" dirty="0" smtClean="0">
                <a:latin typeface="Times New Roman" pitchFamily="18" charset="0"/>
                <a:cs typeface="Times New Roman" pitchFamily="18" charset="0"/>
              </a:rPr>
              <a:t>Уполномоченный </a:t>
            </a:r>
            <a:r>
              <a:rPr lang="ru-RU" dirty="0">
                <a:latin typeface="Times New Roman" pitchFamily="18" charset="0"/>
                <a:cs typeface="Times New Roman" pitchFamily="18" charset="0"/>
              </a:rPr>
              <a:t>вошёл в состав </a:t>
            </a:r>
            <a:r>
              <a:rPr lang="ru-RU" dirty="0" smtClean="0">
                <a:latin typeface="Times New Roman" pitchFamily="18" charset="0"/>
                <a:cs typeface="Times New Roman" pitchFamily="18" charset="0"/>
              </a:rPr>
              <a:t>созданного в 2021 году Совета по экономической политике при Костромской областной Думе. В </a:t>
            </a:r>
            <a:r>
              <a:rPr lang="ru-RU" dirty="0">
                <a:latin typeface="Times New Roman" pitchFamily="18" charset="0"/>
                <a:cs typeface="Times New Roman" pitchFamily="18" charset="0"/>
              </a:rPr>
              <a:t>рамках работы </a:t>
            </a:r>
            <a:r>
              <a:rPr lang="ru-RU" dirty="0" smtClean="0">
                <a:latin typeface="Times New Roman" pitchFamily="18" charset="0"/>
                <a:cs typeface="Times New Roman" pitchFamily="18" charset="0"/>
              </a:rPr>
              <a:t>Совета рассматривались </a:t>
            </a:r>
            <a:r>
              <a:rPr lang="ru-RU" dirty="0">
                <a:latin typeface="Times New Roman" pitchFamily="18" charset="0"/>
                <a:cs typeface="Times New Roman" pitchFamily="18" charset="0"/>
              </a:rPr>
              <a:t>вопросы: </a:t>
            </a:r>
            <a:endParaRPr lang="ru-RU" dirty="0" smtClean="0">
              <a:latin typeface="Times New Roman" pitchFamily="18" charset="0"/>
              <a:cs typeface="Times New Roman" pitchFamily="18" charset="0"/>
            </a:endParaRPr>
          </a:p>
          <a:p>
            <a:pPr marL="714375" indent="-174625" algn="just">
              <a:buFont typeface="Arial" panose="020B0604020202020204" pitchFamily="34" charset="0"/>
              <a:buChar char="•"/>
            </a:pPr>
            <a:r>
              <a:rPr lang="ru-RU" dirty="0" smtClean="0">
                <a:latin typeface="Times New Roman" pitchFamily="18" charset="0"/>
                <a:cs typeface="Times New Roman" pitchFamily="18" charset="0"/>
              </a:rPr>
              <a:t>подготовки и получения разрешительной документации на строительство, технологического присоединения к сетям </a:t>
            </a:r>
            <a:r>
              <a:rPr lang="ru-RU" dirty="0" err="1" smtClean="0">
                <a:latin typeface="Times New Roman" pitchFamily="18" charset="0"/>
                <a:cs typeface="Times New Roman" pitchFamily="18" charset="0"/>
              </a:rPr>
              <a:t>ресурсоснабжающих</a:t>
            </a:r>
            <a:r>
              <a:rPr lang="ru-RU" dirty="0" smtClean="0">
                <a:latin typeface="Times New Roman" pitchFamily="18" charset="0"/>
                <a:cs typeface="Times New Roman" pitchFamily="18" charset="0"/>
              </a:rPr>
              <a:t> организаций, эффективность и проблемы механизма строительства с использованием счетов </a:t>
            </a:r>
            <a:r>
              <a:rPr lang="ru-RU" dirty="0" err="1" smtClean="0">
                <a:latin typeface="Times New Roman" pitchFamily="18" charset="0"/>
                <a:cs typeface="Times New Roman" pitchFamily="18" charset="0"/>
              </a:rPr>
              <a:t>эскроу</a:t>
            </a:r>
            <a:r>
              <a:rPr lang="ru-RU" dirty="0" smtClean="0">
                <a:latin typeface="Times New Roman" pitchFamily="18" charset="0"/>
                <a:cs typeface="Times New Roman" pitchFamily="18" charset="0"/>
              </a:rPr>
              <a:t>, а также застройки территорий муниципальных образований;</a:t>
            </a:r>
          </a:p>
          <a:p>
            <a:pPr marL="714375" indent="-174625" algn="just">
              <a:buFont typeface="Arial" panose="020B0604020202020204" pitchFamily="34" charset="0"/>
              <a:buChar char="•"/>
            </a:pPr>
            <a:r>
              <a:rPr lang="ru-RU" dirty="0" smtClean="0">
                <a:latin typeface="Times New Roman" pitchFamily="18" charset="0"/>
                <a:cs typeface="Times New Roman" pitchFamily="18" charset="0"/>
              </a:rPr>
              <a:t>дополнительных мер поддержки субъектам малого и среднего предпринимательства в условиях ухудшения ситуации в результате распространения </a:t>
            </a:r>
            <a:r>
              <a:rPr lang="ru-RU" dirty="0" err="1" smtClean="0">
                <a:latin typeface="Times New Roman" pitchFamily="18" charset="0"/>
                <a:cs typeface="Times New Roman" pitchFamily="18" charset="0"/>
              </a:rPr>
              <a:t>коронавирусной</a:t>
            </a:r>
            <a:r>
              <a:rPr lang="ru-RU" dirty="0" smtClean="0">
                <a:latin typeface="Times New Roman" pitchFamily="18" charset="0"/>
                <a:cs typeface="Times New Roman" pitchFamily="18" charset="0"/>
              </a:rPr>
              <a:t> инфекции и введения ограничительных мер.</a:t>
            </a:r>
          </a:p>
          <a:p>
            <a:pPr indent="539750" algn="just"/>
            <a:r>
              <a:rPr lang="ru-RU" dirty="0" smtClean="0">
                <a:latin typeface="Times New Roman" pitchFamily="18" charset="0"/>
                <a:cs typeface="Times New Roman" pitchFamily="18" charset="0"/>
              </a:rPr>
              <a:t>По вопросу строительной отрасли направлены рекомендации региональным департаментам, </a:t>
            </a:r>
            <a:r>
              <a:rPr lang="ru-RU" dirty="0" err="1" smtClean="0">
                <a:latin typeface="Times New Roman" pitchFamily="18" charset="0"/>
                <a:cs typeface="Times New Roman" pitchFamily="18" charset="0"/>
              </a:rPr>
              <a:t>ресурсоснабжающим</a:t>
            </a:r>
            <a:r>
              <a:rPr lang="ru-RU" dirty="0" smtClean="0">
                <a:latin typeface="Times New Roman" pitchFamily="18" charset="0"/>
                <a:cs typeface="Times New Roman" pitchFamily="18" charset="0"/>
              </a:rPr>
              <a:t> организациям и муниципальным образованиям для проработки рассмотренных вопросов. </a:t>
            </a:r>
          </a:p>
          <a:p>
            <a:pPr indent="539750" algn="just"/>
            <a:r>
              <a:rPr lang="ru-RU" dirty="0" smtClean="0">
                <a:latin typeface="Times New Roman" pitchFamily="18" charset="0"/>
                <a:cs typeface="Times New Roman" pitchFamily="18" charset="0"/>
              </a:rPr>
              <a:t>По вопросу мер поддержки МСП подготовлено обращение в Правительство РФ о необходимости поддержки субъектов МСП в регионах с расширением перечня отраслей экономики, требующих поддержки, дополнив  его торговлей непродовольственными товарами.</a:t>
            </a: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38</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16117288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24000" y="544376"/>
            <a:ext cx="8915304" cy="351247"/>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ВЗАИМОДЕЙСТВИЕ С ОБЩЕСТВЕННЫМИ ОРГАНИЗАЦИЯМИ</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0" name="TextBox 9"/>
          <p:cNvSpPr txBox="1"/>
          <p:nvPr/>
        </p:nvSpPr>
        <p:spPr>
          <a:xfrm>
            <a:off x="653304" y="1124321"/>
            <a:ext cx="8836200" cy="5632303"/>
          </a:xfrm>
          <a:prstGeom prst="rect">
            <a:avLst/>
          </a:prstGeom>
          <a:noFill/>
        </p:spPr>
        <p:txBody>
          <a:bodyPr wrap="square" lIns="91432" tIns="45716" rIns="91432" bIns="45716" rtlCol="0" anchor="ctr">
            <a:spAutoFit/>
          </a:bodyPr>
          <a:lstStyle/>
          <a:p>
            <a:pPr indent="539750" algn="just"/>
            <a:r>
              <a:rPr lang="ru-RU" dirty="0" smtClean="0">
                <a:latin typeface="Times New Roman" pitchFamily="18" charset="0"/>
                <a:cs typeface="Times New Roman" pitchFamily="18" charset="0"/>
              </a:rPr>
              <a:t>В рамках защиты интересов предпринимательского сообщества налажено взаимодействие с общественными организациями предпринимателей Костромской области - Торгово-промышленной палатой Костромской области, региональными отделениями «ОПОРЫ РОССИИ», «Деловой </a:t>
            </a:r>
            <a:r>
              <a:rPr lang="ru-RU" dirty="0" err="1" smtClean="0">
                <a:latin typeface="Times New Roman" pitchFamily="18" charset="0"/>
                <a:cs typeface="Times New Roman" pitchFamily="18" charset="0"/>
              </a:rPr>
              <a:t>Росcии</a:t>
            </a:r>
            <a:r>
              <a:rPr lang="ru-RU" dirty="0" smtClean="0">
                <a:latin typeface="Times New Roman" pitchFamily="18" charset="0"/>
                <a:cs typeface="Times New Roman" pitchFamily="18" charset="0"/>
              </a:rPr>
              <a:t>»,</a:t>
            </a:r>
            <a:r>
              <a:rPr lang="ru-RU" dirty="0" smtClean="0"/>
              <a:t> </a:t>
            </a:r>
            <a:r>
              <a:rPr lang="ru-RU" dirty="0">
                <a:latin typeface="Times New Roman" pitchFamily="18" charset="0"/>
                <a:cs typeface="Times New Roman" pitchFamily="18" charset="0"/>
              </a:rPr>
              <a:t>«Российского союза промышленников и предпринимателей в Костромской </a:t>
            </a:r>
            <a:r>
              <a:rPr lang="ru-RU" dirty="0" smtClean="0">
                <a:latin typeface="Times New Roman" pitchFamily="18" charset="0"/>
                <a:cs typeface="Times New Roman" pitchFamily="18" charset="0"/>
              </a:rPr>
              <a:t>области, Союзом лесопромышленников и </a:t>
            </a:r>
            <a:r>
              <a:rPr lang="ru-RU" dirty="0" err="1" smtClean="0">
                <a:latin typeface="Times New Roman" pitchFamily="18" charset="0"/>
                <a:cs typeface="Times New Roman" pitchFamily="18" charset="0"/>
              </a:rPr>
              <a:t>лесоэкспортёров</a:t>
            </a:r>
            <a:r>
              <a:rPr lang="ru-RU" dirty="0" smtClean="0">
                <a:latin typeface="Times New Roman" pitchFamily="18" charset="0"/>
                <a:cs typeface="Times New Roman" pitchFamily="18" charset="0"/>
              </a:rPr>
              <a:t> Костромской области и другими общественными объединениями.</a:t>
            </a:r>
          </a:p>
          <a:p>
            <a:pPr indent="539750" algn="just"/>
            <a:r>
              <a:rPr lang="ru-RU" dirty="0" smtClean="0">
                <a:latin typeface="Times New Roman" pitchFamily="18" charset="0"/>
                <a:cs typeface="Times New Roman" pitchFamily="18" charset="0"/>
              </a:rPr>
              <a:t>Совместно с общественными объединениями предпринимателей рассмотрены вопросы:</a:t>
            </a:r>
          </a:p>
          <a:p>
            <a:pPr marL="539750" indent="174625" algn="just">
              <a:buFontTx/>
              <a:buChar char="-"/>
            </a:pPr>
            <a:r>
              <a:rPr lang="ru-RU" dirty="0" smtClean="0">
                <a:latin typeface="Times New Roman" pitchFamily="18" charset="0"/>
                <a:cs typeface="Times New Roman" pitchFamily="18" charset="0"/>
              </a:rPr>
              <a:t>разработки предложений по мерам поддержки бизнеса в условиях ограничений;</a:t>
            </a:r>
          </a:p>
          <a:p>
            <a:pPr marL="539750" indent="174625" algn="just">
              <a:buFontTx/>
              <a:buChar char="-"/>
            </a:pPr>
            <a:r>
              <a:rPr lang="ru-RU" dirty="0" smtClean="0">
                <a:latin typeface="Times New Roman" pitchFamily="18" charset="0"/>
                <a:cs typeface="Times New Roman" pitchFamily="18" charset="0"/>
              </a:rPr>
              <a:t>хода исполнения распоряжения Правительства </a:t>
            </a:r>
            <a:r>
              <a:rPr lang="ru-RU" dirty="0">
                <a:latin typeface="Times New Roman" pitchFamily="18" charset="0"/>
                <a:cs typeface="Times New Roman" pitchFamily="18" charset="0"/>
              </a:rPr>
              <a:t>РФ от 30.01.2021 </a:t>
            </a:r>
            <a:r>
              <a:rPr lang="en-US" dirty="0">
                <a:latin typeface="Times New Roman" pitchFamily="18" charset="0"/>
                <a:cs typeface="Times New Roman" pitchFamily="18" charset="0"/>
              </a:rPr>
              <a:t>N 208-</a:t>
            </a:r>
            <a:r>
              <a:rPr lang="ru-RU" dirty="0">
                <a:latin typeface="Times New Roman" pitchFamily="18" charset="0"/>
                <a:cs typeface="Times New Roman" pitchFamily="18" charset="0"/>
              </a:rPr>
              <a:t>р </a:t>
            </a:r>
            <a:r>
              <a:rPr lang="ru-RU" dirty="0" smtClean="0">
                <a:latin typeface="Times New Roman" pitchFamily="18" charset="0"/>
                <a:cs typeface="Times New Roman" pitchFamily="18" charset="0"/>
              </a:rPr>
              <a:t>в части организации нестационарной торговли;</a:t>
            </a:r>
          </a:p>
          <a:p>
            <a:pPr marL="539750" indent="174625" algn="just">
              <a:buFontTx/>
              <a:buChar char="-"/>
            </a:pPr>
            <a:r>
              <a:rPr lang="ru-RU" dirty="0" smtClean="0">
                <a:latin typeface="Times New Roman" pitchFamily="18" charset="0"/>
                <a:cs typeface="Times New Roman" pitchFamily="18" charset="0"/>
              </a:rPr>
              <a:t>организации вакцинации персонала предприятий региона и содействия в её проведении;</a:t>
            </a:r>
          </a:p>
          <a:p>
            <a:pPr marL="539750" indent="174625" algn="just">
              <a:buFontTx/>
              <a:buChar char="-"/>
            </a:pPr>
            <a:r>
              <a:rPr lang="ru-RU" dirty="0" smtClean="0">
                <a:latin typeface="Times New Roman" pitchFamily="18" charset="0"/>
                <a:cs typeface="Times New Roman" pitchFamily="18" charset="0"/>
              </a:rPr>
              <a:t>совершенствования  организации работы лесной отрасли.</a:t>
            </a:r>
          </a:p>
          <a:p>
            <a:pPr indent="539750" algn="just"/>
            <a:r>
              <a:rPr lang="ru-RU" dirty="0" smtClean="0">
                <a:latin typeface="Times New Roman" pitchFamily="18" charset="0"/>
                <a:cs typeface="Times New Roman" pitchFamily="18" charset="0"/>
              </a:rPr>
              <a:t>Налаженное взаимодействие способствует оперативному решению актуальных для бизнеса вопросов, выработке предложений и  их обсуждению на уровне региональных  и федеральных властей.</a:t>
            </a:r>
          </a:p>
          <a:p>
            <a:pPr indent="269875" algn="just"/>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39</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775126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25181" y="548179"/>
            <a:ext cx="8970000" cy="447245"/>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ru-RU" sz="2000" b="1" dirty="0" smtClean="0">
                <a:solidFill>
                  <a:schemeClr val="bg1"/>
                </a:solidFill>
                <a:latin typeface="Calibri Light" pitchFamily="34" charset="0"/>
              </a:rPr>
              <a:t>ЦЕЛЬ И ЗАДАЧИ ДЕЯТЕЛЬНОСТИ УПОЛНОМОЧЕННОГО</a:t>
            </a:r>
            <a:endParaRPr lang="ru-RU" sz="2000" b="1" dirty="0">
              <a:solidFill>
                <a:schemeClr val="bg1"/>
              </a:solidFill>
              <a:effectLst>
                <a:outerShdw blurRad="38100" dist="38100" dir="2700000" algn="tl">
                  <a:srgbClr val="000000">
                    <a:alpha val="43137"/>
                  </a:srgbClr>
                </a:outerShdw>
              </a:effectLst>
              <a:latin typeface="Calibri Light" pitchFamily="34" charset="0"/>
            </a:endParaRPr>
          </a:p>
        </p:txBody>
      </p:sp>
      <p:pic>
        <p:nvPicPr>
          <p:cNvPr id="10" name="Рисунок 9"/>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43653"/>
            <a:ext cx="686301" cy="728695"/>
          </a:xfrm>
          <a:prstGeom prst="rect">
            <a:avLst/>
          </a:prstGeom>
        </p:spPr>
      </p:pic>
      <p:sp>
        <p:nvSpPr>
          <p:cNvPr id="11" name="TextBox 10"/>
          <p:cNvSpPr txBox="1"/>
          <p:nvPr/>
        </p:nvSpPr>
        <p:spPr>
          <a:xfrm>
            <a:off x="631267" y="1033143"/>
            <a:ext cx="8963914" cy="5262971"/>
          </a:xfrm>
          <a:prstGeom prst="rect">
            <a:avLst/>
          </a:prstGeom>
          <a:noFill/>
        </p:spPr>
        <p:txBody>
          <a:bodyPr wrap="square" lIns="91432" tIns="45716" rIns="91432" bIns="45716" rtlCol="0">
            <a:spAutoFit/>
          </a:bodyPr>
          <a:lstStyle/>
          <a:p>
            <a:pPr algn="just">
              <a:spcAft>
                <a:spcPts val="600"/>
              </a:spcAft>
            </a:pPr>
            <a:r>
              <a:rPr lang="ru-RU" sz="2000" dirty="0" smtClean="0">
                <a:latin typeface="Bookman Old Style" pitchFamily="18" charset="0"/>
              </a:rPr>
              <a:t>	</a:t>
            </a:r>
            <a:r>
              <a:rPr lang="ru-RU" b="1" dirty="0" smtClean="0">
                <a:latin typeface="Times New Roman" pitchFamily="18" charset="0"/>
                <a:cs typeface="Times New Roman" pitchFamily="18" charset="0"/>
              </a:rPr>
              <a:t>Цель работы Уполномоченного </a:t>
            </a:r>
            <a:r>
              <a:rPr lang="ru-RU" dirty="0" smtClean="0">
                <a:latin typeface="Times New Roman" pitchFamily="18" charset="0"/>
                <a:cs typeface="Times New Roman" pitchFamily="18" charset="0"/>
              </a:rPr>
              <a:t>– обеспечение гарантии государственной защиты прав и законных интересов субъектов предпринимательской деятельности на территории Костромской области.</a:t>
            </a:r>
          </a:p>
          <a:p>
            <a:pPr>
              <a:spcAft>
                <a:spcPts val="600"/>
              </a:spcAft>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Основные задачи Уполномоченного :</a:t>
            </a:r>
          </a:p>
          <a:p>
            <a:pPr indent="714375" algn="just"/>
            <a:r>
              <a:rPr lang="ru-RU" dirty="0" smtClean="0">
                <a:latin typeface="Times New Roman" pitchFamily="18" charset="0"/>
                <a:cs typeface="Times New Roman" pitchFamily="18" charset="0"/>
              </a:rPr>
              <a:t>1) защита прав и законных интересов субъектов предпринимательской деятельности на территории Костромской области;</a:t>
            </a:r>
          </a:p>
          <a:p>
            <a:pPr indent="714375" algn="just"/>
            <a:r>
              <a:rPr lang="ru-RU" dirty="0" smtClean="0">
                <a:latin typeface="Times New Roman" pitchFamily="18" charset="0"/>
                <a:cs typeface="Times New Roman" pitchFamily="18" charset="0"/>
              </a:rPr>
              <a:t>2) осуществление контроля за соблюдением прав и законных интересов субъектов предпринимательской деятельности на территории Костромской области</a:t>
            </a:r>
          </a:p>
          <a:p>
            <a:pPr indent="714375" algn="just"/>
            <a:r>
              <a:rPr lang="ru-RU" dirty="0" smtClean="0">
                <a:latin typeface="Times New Roman" pitchFamily="18" charset="0"/>
                <a:cs typeface="Times New Roman" pitchFamily="18" charset="0"/>
              </a:rPr>
              <a:t>3) обеспечение взаимодействия предпринимателей с органами государственной власти Костромской области;</a:t>
            </a:r>
          </a:p>
          <a:p>
            <a:pPr indent="714375" algn="just"/>
            <a:r>
              <a:rPr lang="ru-RU" dirty="0" smtClean="0">
                <a:latin typeface="Times New Roman" pitchFamily="18" charset="0"/>
                <a:cs typeface="Times New Roman" pitchFamily="18" charset="0"/>
              </a:rPr>
              <a:t>4) участие в совершенствовании законодательства Российской Федерации, законодательства Костромской области и нормативных правовых актов муниципальных образований в сфере регулирования предпринимательской деятельности;</a:t>
            </a:r>
          </a:p>
          <a:p>
            <a:pPr indent="714375" algn="just"/>
            <a:r>
              <a:rPr lang="ru-RU" dirty="0" smtClean="0">
                <a:latin typeface="Times New Roman" pitchFamily="18" charset="0"/>
                <a:cs typeface="Times New Roman" pitchFamily="18" charset="0"/>
              </a:rPr>
              <a:t>5) содействие развитию общественных институтов, ориентированных на защиту прав и законных интересов субъектов предпринимательской деятельности;</a:t>
            </a:r>
          </a:p>
          <a:p>
            <a:pPr indent="714375" algn="just"/>
            <a:r>
              <a:rPr lang="ru-RU" dirty="0" smtClean="0">
                <a:latin typeface="Times New Roman" pitchFamily="18" charset="0"/>
                <a:cs typeface="Times New Roman" pitchFamily="18" charset="0"/>
              </a:rPr>
              <a:t>6) взаимодействие с предпринимательским сообществом;</a:t>
            </a:r>
          </a:p>
          <a:p>
            <a:pPr indent="714375" algn="just"/>
            <a:r>
              <a:rPr lang="ru-RU" dirty="0" smtClean="0">
                <a:latin typeface="Times New Roman" pitchFamily="18" charset="0"/>
                <a:cs typeface="Times New Roman" pitchFamily="18" charset="0"/>
              </a:rPr>
              <a:t>7) участие в реализации государственной и формировании региональной политики в области развития предпринимательской деятельности.</a:t>
            </a:r>
          </a:p>
        </p:txBody>
      </p:sp>
      <p:sp>
        <p:nvSpPr>
          <p:cNvPr id="7" name="Номер слайда 6"/>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4</a:t>
            </a:fld>
            <a:endParaRPr lang="ru-RU" dirty="0">
              <a:solidFill>
                <a:prstClr val="black">
                  <a:tint val="75000"/>
                </a:prstClr>
              </a:solidFill>
            </a:endParaRPr>
          </a:p>
        </p:txBody>
      </p:sp>
      <p:sp>
        <p:nvSpPr>
          <p:cNvPr id="8"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417722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24000" y="571117"/>
            <a:ext cx="8865504" cy="350823"/>
          </a:xfrm>
          <a:solidFill>
            <a:schemeClr val="accent5">
              <a:lumMod val="75000"/>
            </a:schemeClr>
          </a:solidFill>
        </p:spPr>
        <p:txBody>
          <a:bodyPr>
            <a:noAutofit/>
          </a:bodyPr>
          <a:lstStyle/>
          <a:p>
            <a:pPr algn="ctr">
              <a:defRPr/>
            </a:pPr>
            <a:r>
              <a:rPr lang="ru-RU" sz="2000" b="1" dirty="0" smtClean="0">
                <a:solidFill>
                  <a:schemeClr val="bg1"/>
                </a:solidFill>
                <a:latin typeface="Calibri Light" pitchFamily="34" charset="0"/>
              </a:rPr>
              <a:t>ОЦЕНКА РЕГУЛИРУЮЩЕГО ВОЗДЕЙСТВИЯ НОРМАТИВНЫХ ПРАВОВЫХ АКТОВ </a:t>
            </a:r>
            <a:endParaRPr lang="ru-RU" sz="2000" b="1" dirty="0">
              <a:solidFill>
                <a:schemeClr val="bg1"/>
              </a:solidFill>
              <a:latin typeface="Calibri Light" pitchFamily="34" charset="0"/>
            </a:endParaRPr>
          </a:p>
        </p:txBody>
      </p:sp>
      <p:sp>
        <p:nvSpPr>
          <p:cNvPr id="3" name="Скругленный прямоугольник 2"/>
          <p:cNvSpPr/>
          <p:nvPr/>
        </p:nvSpPr>
        <p:spPr>
          <a:xfrm>
            <a:off x="780000" y="720000"/>
            <a:ext cx="8970000" cy="2137496"/>
          </a:xfrm>
          <a:prstGeom prst="roundRect">
            <a:avLst>
              <a:gd name="adj" fmla="val 1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ru-RU" sz="1600" b="1" dirty="0"/>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0" name="TextBox 9"/>
          <p:cNvSpPr txBox="1"/>
          <p:nvPr/>
        </p:nvSpPr>
        <p:spPr>
          <a:xfrm>
            <a:off x="780000" y="1185612"/>
            <a:ext cx="8787769" cy="5130627"/>
          </a:xfrm>
          <a:prstGeom prst="rect">
            <a:avLst/>
          </a:prstGeom>
          <a:noFill/>
        </p:spPr>
        <p:txBody>
          <a:bodyPr wrap="square" lIns="91432" tIns="45716" rIns="91432" bIns="45716" rtlCol="0">
            <a:spAutoFit/>
          </a:bodyPr>
          <a:lstStyle/>
          <a:p>
            <a:pPr marL="363538" indent="350838" algn="just">
              <a:lnSpc>
                <a:spcPct val="130000"/>
              </a:lnSpc>
              <a:spcBef>
                <a:spcPts val="600"/>
              </a:spcBef>
              <a:spcAft>
                <a:spcPts val="600"/>
              </a:spcAft>
            </a:pPr>
            <a:r>
              <a:rPr lang="ru-RU" dirty="0" smtClean="0">
                <a:latin typeface="Times New Roman" pitchFamily="18" charset="0"/>
                <a:cs typeface="Times New Roman" pitchFamily="18" charset="0"/>
              </a:rPr>
              <a:t>Одним из важных является вопрос подготовки нормативных правовых  актов, учитывающих интересы малого и среднего бизнеса.</a:t>
            </a:r>
          </a:p>
          <a:p>
            <a:pPr marL="363538" indent="350838" algn="just">
              <a:lnSpc>
                <a:spcPct val="130000"/>
              </a:lnSpc>
              <a:spcBef>
                <a:spcPts val="600"/>
              </a:spcBef>
              <a:spcAft>
                <a:spcPts val="600"/>
              </a:spcAft>
            </a:pPr>
            <a:r>
              <a:rPr lang="ru-RU" dirty="0" smtClean="0">
                <a:latin typeface="Times New Roman" pitchFamily="18" charset="0"/>
                <a:cs typeface="Times New Roman" pitchFamily="18" charset="0"/>
              </a:rPr>
              <a:t>В 2021 году в Костромской области проведен анализ 187 проектов и действующих нормативных правовых актов (НПА), из них:</a:t>
            </a:r>
          </a:p>
          <a:p>
            <a:pPr marL="363538" indent="350838" algn="just">
              <a:lnSpc>
                <a:spcPct val="130000"/>
              </a:lnSpc>
              <a:spcBef>
                <a:spcPts val="600"/>
              </a:spcBef>
              <a:spcAft>
                <a:spcPts val="600"/>
              </a:spcAft>
              <a:buFont typeface="Arial" pitchFamily="34" charset="0"/>
              <a:buChar char="•"/>
            </a:pPr>
            <a:r>
              <a:rPr lang="ru-RU" dirty="0" smtClean="0">
                <a:latin typeface="Times New Roman" pitchFamily="18" charset="0"/>
                <a:cs typeface="Times New Roman" pitchFamily="18" charset="0"/>
              </a:rPr>
              <a:t> 182 проекта НПА прошли оценку регулирующего воздействия (ОРВ);</a:t>
            </a:r>
          </a:p>
          <a:p>
            <a:pPr marL="363538" indent="350838" algn="just">
              <a:lnSpc>
                <a:spcPct val="130000"/>
              </a:lnSpc>
              <a:spcBef>
                <a:spcPts val="600"/>
              </a:spcBef>
              <a:spcAft>
                <a:spcPts val="600"/>
              </a:spcAft>
              <a:buFont typeface="Arial" pitchFamily="34" charset="0"/>
              <a:buChar char="•"/>
            </a:pPr>
            <a:r>
              <a:rPr lang="ru-RU" dirty="0" smtClean="0">
                <a:latin typeface="Times New Roman" pitchFamily="18" charset="0"/>
                <a:cs typeface="Times New Roman" pitchFamily="18" charset="0"/>
              </a:rPr>
              <a:t>2 действующих НПА – оценку фактического воздействия (ОФВ);</a:t>
            </a:r>
          </a:p>
          <a:p>
            <a:pPr marL="363538" indent="350838" algn="just">
              <a:lnSpc>
                <a:spcPct val="130000"/>
              </a:lnSpc>
              <a:spcBef>
                <a:spcPts val="600"/>
              </a:spcBef>
              <a:spcAft>
                <a:spcPts val="600"/>
              </a:spcAft>
              <a:buFont typeface="Arial" pitchFamily="34" charset="0"/>
              <a:buChar char="•"/>
            </a:pPr>
            <a:r>
              <a:rPr lang="ru-RU" dirty="0" smtClean="0">
                <a:latin typeface="Times New Roman" pitchFamily="18" charset="0"/>
                <a:cs typeface="Times New Roman" pitchFamily="18" charset="0"/>
              </a:rPr>
              <a:t>в отношении 3-х НПА проведена экспертиза; </a:t>
            </a:r>
          </a:p>
          <a:p>
            <a:pPr marL="363538" indent="350838" algn="just">
              <a:lnSpc>
                <a:spcPct val="130000"/>
              </a:lnSpc>
              <a:spcBef>
                <a:spcPts val="600"/>
              </a:spcBef>
              <a:spcAft>
                <a:spcPts val="600"/>
              </a:spcAft>
              <a:buFont typeface="Arial" pitchFamily="34" charset="0"/>
              <a:buChar char="•"/>
            </a:pPr>
            <a:r>
              <a:rPr lang="ru-RU" dirty="0" smtClean="0">
                <a:latin typeface="Times New Roman" pitchFamily="18" charset="0"/>
                <a:cs typeface="Times New Roman" pitchFamily="18" charset="0"/>
              </a:rPr>
              <a:t>151 проект НПА получил положительную оценку; </a:t>
            </a:r>
          </a:p>
          <a:p>
            <a:pPr marL="363538" indent="350838" algn="just">
              <a:lnSpc>
                <a:spcPct val="130000"/>
              </a:lnSpc>
              <a:spcBef>
                <a:spcPts val="600"/>
              </a:spcBef>
              <a:spcAft>
                <a:spcPts val="600"/>
              </a:spcAft>
              <a:buFont typeface="Arial" pitchFamily="34" charset="0"/>
              <a:buChar char="•"/>
            </a:pPr>
            <a:r>
              <a:rPr lang="ru-RU" dirty="0" smtClean="0">
                <a:latin typeface="Times New Roman" pitchFamily="18" charset="0"/>
                <a:cs typeface="Times New Roman" pitchFamily="18" charset="0"/>
              </a:rPr>
              <a:t>31 проект НПА   доработан с учетом замечаний и предложений.</a:t>
            </a:r>
          </a:p>
          <a:p>
            <a:pPr marL="363538" indent="350838" algn="just">
              <a:lnSpc>
                <a:spcPct val="130000"/>
              </a:lnSpc>
              <a:spcBef>
                <a:spcPts val="600"/>
              </a:spcBef>
              <a:spcAft>
                <a:spcPts val="600"/>
              </a:spcAft>
            </a:pPr>
            <a:r>
              <a:rPr lang="ru-RU" dirty="0" smtClean="0">
                <a:latin typeface="Times New Roman" pitchFamily="18" charset="0"/>
                <a:ea typeface="Calibri"/>
                <a:cs typeface="Times New Roman" pitchFamily="18" charset="0"/>
              </a:rPr>
              <a:t>В 2021 году аппаратом Уполномоченного направлены отзывы по 67-ми проектам нормативных правовых актов.</a:t>
            </a:r>
            <a:endParaRPr lang="ru-RU" dirty="0" smtClean="0">
              <a:latin typeface="Times New Roman" pitchFamily="18" charset="0"/>
              <a:cs typeface="Times New Roman" pitchFamily="18" charset="0"/>
            </a:endParaRP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40</a:t>
            </a:fld>
            <a:endParaRPr lang="ru-RU" dirty="0">
              <a:solidFill>
                <a:prstClr val="black">
                  <a:tint val="75000"/>
                </a:prstClr>
              </a:solidFill>
            </a:endParaRPr>
          </a:p>
        </p:txBody>
      </p:sp>
      <p:sp>
        <p:nvSpPr>
          <p:cNvPr id="12" name="Прямоугольник 11"/>
          <p:cNvSpPr/>
          <p:nvPr/>
        </p:nvSpPr>
        <p:spPr>
          <a:xfrm>
            <a:off x="6953264" y="5500702"/>
            <a:ext cx="184731" cy="230832"/>
          </a:xfrm>
          <a:prstGeom prst="rect">
            <a:avLst/>
          </a:prstGeom>
        </p:spPr>
        <p:txBody>
          <a:bodyPr wrap="none">
            <a:spAutoFit/>
          </a:bodyPr>
          <a:lstStyle/>
          <a:p>
            <a:endParaRPr lang="ru-RU" sz="900" dirty="0">
              <a:solidFill>
                <a:srgbClr val="0070C0"/>
              </a:solidFill>
            </a:endParaRPr>
          </a:p>
        </p:txBody>
      </p:sp>
      <p:pic>
        <p:nvPicPr>
          <p:cNvPr id="13" name="Рисунок 12"/>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10477666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1" y="476672"/>
            <a:ext cx="8856984" cy="414854"/>
          </a:xfrm>
          <a:solidFill>
            <a:schemeClr val="accent5">
              <a:lumMod val="75000"/>
            </a:schemeClr>
          </a:solidFill>
        </p:spPr>
        <p:txBody>
          <a:bodyPr>
            <a:normAutofit/>
          </a:bodyPr>
          <a:lstStyle/>
          <a:p>
            <a:pPr algn="ctr">
              <a:defRPr/>
            </a:pPr>
            <a:r>
              <a:rPr lang="ru-RU" sz="2000" b="1" dirty="0" smtClean="0">
                <a:solidFill>
                  <a:schemeClr val="bg1"/>
                </a:solidFill>
                <a:effectLst>
                  <a:outerShdw blurRad="38100" dist="38100" dir="2700000" algn="tl">
                    <a:srgbClr val="000000">
                      <a:alpha val="43137"/>
                    </a:srgbClr>
                  </a:outerShdw>
                </a:effectLst>
              </a:rPr>
              <a:t>ИНФОРМАЦИОННОЕ ОБЕСПЕЧЕНИЕ ДЕЯТЕЛЬНОСТИ УПОЛНОМОЧЕННОГО</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309536" y="6143653"/>
            <a:ext cx="686301" cy="728695"/>
          </a:xfrm>
          <a:prstGeom prst="rect">
            <a:avLst/>
          </a:prstGeom>
        </p:spPr>
      </p:pic>
      <p:sp>
        <p:nvSpPr>
          <p:cNvPr id="7" name="Прямоугольник 6"/>
          <p:cNvSpPr/>
          <p:nvPr/>
        </p:nvSpPr>
        <p:spPr>
          <a:xfrm>
            <a:off x="773878" y="1349956"/>
            <a:ext cx="8715628" cy="4478141"/>
          </a:xfrm>
          <a:prstGeom prst="rect">
            <a:avLst/>
          </a:prstGeom>
        </p:spPr>
        <p:txBody>
          <a:bodyPr wrap="square" lIns="91432" tIns="45716" rIns="91432" bIns="45716">
            <a:spAutoFit/>
          </a:bodyPr>
          <a:lstStyle/>
          <a:p>
            <a:pPr algn="just">
              <a:spcAft>
                <a:spcPts val="600"/>
              </a:spcAft>
            </a:pPr>
            <a:r>
              <a:rPr lang="ru-RU" dirty="0" smtClean="0">
                <a:latin typeface="Times New Roman" pitchFamily="18" charset="0"/>
                <a:cs typeface="Times New Roman" pitchFamily="18" charset="0"/>
              </a:rPr>
              <a:t>	В целях реализации прав граждан и предпринимателей на доступ к информации  и освещения деятельности Уполномоченного функционирует официальный сайт Уполномоченного в сети интернет по адресу </a:t>
            </a:r>
            <a:r>
              <a:rPr lang="en-US" dirty="0" smtClean="0">
                <a:latin typeface="Times New Roman" pitchFamily="18" charset="0"/>
                <a:cs typeface="Times New Roman" pitchFamily="18" charset="0"/>
              </a:rPr>
              <a:t>www.ombudsman44.ru.</a:t>
            </a:r>
            <a:endParaRPr lang="ru-RU" dirty="0" smtClean="0">
              <a:latin typeface="Times New Roman" pitchFamily="18" charset="0"/>
              <a:cs typeface="Times New Roman" pitchFamily="18" charset="0"/>
            </a:endParaRPr>
          </a:p>
          <a:p>
            <a:pPr algn="just">
              <a:spcAft>
                <a:spcPts val="600"/>
              </a:spcAft>
            </a:pPr>
            <a:r>
              <a:rPr lang="ru-RU" dirty="0" smtClean="0">
                <a:latin typeface="Times New Roman" pitchFamily="18" charset="0"/>
                <a:cs typeface="Times New Roman" pitchFamily="18" charset="0"/>
              </a:rPr>
              <a:t>	На сайте Уполномоченного регулярно размещаются новости и  информация о деятельности Уполномоченного, документы и нормативные акты в сфере предпринимательской деятельности, сайт содержит раздел для направления жалобы и её типовую форму. </a:t>
            </a:r>
          </a:p>
          <a:p>
            <a:pPr algn="just">
              <a:spcAft>
                <a:spcPts val="600"/>
              </a:spcAft>
            </a:pPr>
            <a:r>
              <a:rPr lang="ru-RU" dirty="0" smtClean="0">
                <a:latin typeface="Times New Roman" pitchFamily="18" charset="0"/>
                <a:cs typeface="Times New Roman" pitchFamily="18" charset="0"/>
              </a:rPr>
              <a:t>	В 2021 году на официальном сайте Уполномоченного размещено </a:t>
            </a:r>
            <a:r>
              <a:rPr lang="ru-RU" b="1" dirty="0" smtClean="0">
                <a:latin typeface="Times New Roman" pitchFamily="18" charset="0"/>
                <a:cs typeface="Times New Roman" pitchFamily="18" charset="0"/>
              </a:rPr>
              <a:t>94</a:t>
            </a:r>
            <a:r>
              <a:rPr lang="ru-RU" dirty="0" smtClean="0">
                <a:latin typeface="Times New Roman" pitchFamily="18" charset="0"/>
                <a:cs typeface="Times New Roman" pitchFamily="18" charset="0"/>
              </a:rPr>
              <a:t> новостных публикации.</a:t>
            </a:r>
          </a:p>
          <a:p>
            <a:r>
              <a:rPr lang="ru-RU" dirty="0" smtClean="0">
                <a:latin typeface="Times New Roman" pitchFamily="18" charset="0"/>
                <a:cs typeface="Times New Roman" pitchFamily="18" charset="0"/>
              </a:rPr>
              <a:t>	За 2021 год в различных СМИ опубликовано </a:t>
            </a:r>
            <a:r>
              <a:rPr lang="ru-RU" b="1" dirty="0" smtClean="0">
                <a:latin typeface="Times New Roman" pitchFamily="18" charset="0"/>
                <a:cs typeface="Times New Roman" pitchFamily="18" charset="0"/>
              </a:rPr>
              <a:t>138</a:t>
            </a:r>
            <a:r>
              <a:rPr lang="ru-RU" dirty="0" smtClean="0">
                <a:latin typeface="Times New Roman" pitchFamily="18" charset="0"/>
                <a:cs typeface="Times New Roman" pitchFamily="18" charset="0"/>
              </a:rPr>
              <a:t> материалов о деятельности Уполномоченного.</a:t>
            </a:r>
          </a:p>
          <a:p>
            <a:pPr algn="just">
              <a:spcAft>
                <a:spcPts val="600"/>
              </a:spcAft>
            </a:pPr>
            <a:r>
              <a:rPr lang="ru-RU" dirty="0" smtClean="0">
                <a:latin typeface="Times New Roman" pitchFamily="18" charset="0"/>
                <a:cs typeface="Times New Roman" pitchFamily="18" charset="0"/>
              </a:rPr>
              <a:t>	Все новости о деятельности Уполномоченного в постоянном режиме размещаются на официальных   страницах Уполномоченного в социальных сетях </a:t>
            </a:r>
            <a:r>
              <a:rPr lang="ru-RU" dirty="0" err="1" smtClean="0">
                <a:latin typeface="Times New Roman" pitchFamily="18" charset="0"/>
                <a:cs typeface="Times New Roman" pitchFamily="18" charset="0"/>
              </a:rPr>
              <a:t>Инстаграм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ВКонтакте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Фейсбук</a:t>
            </a:r>
            <a:r>
              <a:rPr lang="ru-RU" dirty="0" smtClean="0">
                <a:latin typeface="Times New Roman" pitchFamily="18" charset="0"/>
                <a:cs typeface="Times New Roman" pitchFamily="18" charset="0"/>
              </a:rPr>
              <a:t>. В 2021 году в социальных сетях было размещено </a:t>
            </a:r>
            <a:r>
              <a:rPr lang="ru-RU" b="1" dirty="0" smtClean="0">
                <a:latin typeface="Times New Roman" pitchFamily="18" charset="0"/>
                <a:cs typeface="Times New Roman" pitchFamily="18" charset="0"/>
              </a:rPr>
              <a:t>219</a:t>
            </a:r>
            <a:r>
              <a:rPr lang="ru-RU" dirty="0" smtClean="0">
                <a:latin typeface="Times New Roman" pitchFamily="18" charset="0"/>
                <a:cs typeface="Times New Roman" pitchFamily="18" charset="0"/>
              </a:rPr>
              <a:t> публикаций. </a:t>
            </a:r>
            <a:r>
              <a:rPr lang="ru-RU" dirty="0" smtClean="0"/>
              <a:t>  </a:t>
            </a:r>
            <a:endParaRPr lang="ru-RU"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41</a:t>
            </a:fld>
            <a:endParaRPr lang="ru-RU" dirty="0">
              <a:solidFill>
                <a:prstClr val="black">
                  <a:tint val="75000"/>
                </a:prstClr>
              </a:solidFill>
            </a:endParaRPr>
          </a:p>
        </p:txBody>
      </p:sp>
      <p:pic>
        <p:nvPicPr>
          <p:cNvPr id="3" name="Рисунок 2"/>
          <p:cNvPicPr>
            <a:picLocks noChangeAspect="1"/>
          </p:cNvPicPr>
          <p:nvPr/>
        </p:nvPicPr>
        <p:blipFill>
          <a:blip r:embed="rId4"/>
          <a:stretch>
            <a:fillRect/>
          </a:stretch>
        </p:blipFill>
        <p:spPr>
          <a:xfrm>
            <a:off x="763261" y="6311893"/>
            <a:ext cx="7273158" cy="432854"/>
          </a:xfrm>
          <a:prstGeom prst="rect">
            <a:avLst/>
          </a:prstGeom>
        </p:spPr>
      </p:pic>
    </p:spTree>
    <p:extLst>
      <p:ext uri="{BB962C8B-B14F-4D97-AF65-F5344CB8AC3E}">
        <p14:creationId xmlns:p14="http://schemas.microsoft.com/office/powerpoint/2010/main" val="2873918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5999" cy="6858000"/>
          </a:xfrm>
          <a:prstGeom prst="rect">
            <a:avLst/>
          </a:prstGeom>
        </p:spPr>
      </p:pic>
      <p:sp>
        <p:nvSpPr>
          <p:cNvPr id="24578" name="Rectangle 2"/>
          <p:cNvSpPr>
            <a:spLocks noGrp="1" noChangeArrowheads="1"/>
          </p:cNvSpPr>
          <p:nvPr>
            <p:ph type="title"/>
          </p:nvPr>
        </p:nvSpPr>
        <p:spPr>
          <a:xfrm>
            <a:off x="720000" y="537924"/>
            <a:ext cx="8964000" cy="404945"/>
          </a:xfrm>
          <a:solidFill>
            <a:schemeClr val="accent5">
              <a:lumMod val="75000"/>
            </a:schemeClr>
          </a:solidFill>
        </p:spPr>
        <p:txBody>
          <a:bodyPr>
            <a:normAutofit/>
          </a:bodyPr>
          <a:lstStyle/>
          <a:p>
            <a:pPr algn="ctr">
              <a:defRPr/>
            </a:pPr>
            <a:r>
              <a:rPr lang="ru-RU" sz="2000" b="1" dirty="0" smtClean="0">
                <a:solidFill>
                  <a:schemeClr val="bg1"/>
                </a:solidFill>
                <a:effectLst>
                  <a:outerShdw blurRad="38100" dist="38100" dir="2700000" algn="tl">
                    <a:srgbClr val="000000">
                      <a:alpha val="43137"/>
                    </a:srgbClr>
                  </a:outerShdw>
                </a:effectLst>
              </a:rPr>
              <a:t>ВЫВОДЫ</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8" name="TextBox 7"/>
          <p:cNvSpPr txBox="1"/>
          <p:nvPr/>
        </p:nvSpPr>
        <p:spPr>
          <a:xfrm>
            <a:off x="720000" y="919043"/>
            <a:ext cx="8964000" cy="5262971"/>
          </a:xfrm>
          <a:prstGeom prst="rect">
            <a:avLst/>
          </a:prstGeom>
          <a:noFill/>
        </p:spPr>
        <p:txBody>
          <a:bodyPr wrap="square" lIns="91432" tIns="45716" rIns="91432" bIns="45716" rtlCol="0" anchor="ctr">
            <a:spAutoFit/>
          </a:bodyPr>
          <a:lstStyle/>
          <a:p>
            <a:pPr indent="539750" algn="just">
              <a:lnSpc>
                <a:spcPct val="150000"/>
              </a:lnSpc>
            </a:pPr>
            <a:r>
              <a:rPr lang="ru-RU" sz="1600" dirty="0" smtClean="0">
                <a:latin typeface="Times New Roman" pitchFamily="18" charset="0"/>
                <a:cs typeface="Times New Roman" pitchFamily="18" charset="0"/>
              </a:rPr>
              <a:t>Обозначенные в докладе за 2020 год проблемные вопросы предпринимательства в целом удалось решить в 2021 году, несмотря на действующие ограничения, связанные с пандемией </a:t>
            </a:r>
            <a:r>
              <a:rPr lang="ru-RU" sz="1600" dirty="0" err="1" smtClean="0">
                <a:latin typeface="Times New Roman" pitchFamily="18" charset="0"/>
                <a:cs typeface="Times New Roman" pitchFamily="18" charset="0"/>
              </a:rPr>
              <a:t>коронавируса</a:t>
            </a:r>
            <a:r>
              <a:rPr lang="ru-RU" sz="1600" dirty="0" smtClean="0">
                <a:latin typeface="Times New Roman" pitchFamily="18" charset="0"/>
                <a:cs typeface="Times New Roman" pitchFamily="18" charset="0"/>
              </a:rPr>
              <a:t>:</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снижены ставки налога по упрощенной системы налогообложения для пострадавших отраслей экономики на 2021-2022 годы; </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в сфере обращения с твердыми коммунальными отходами урегулированы вопросы договорных отношений между региональными операторами и предпринимателями – владельцами ТКО;</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обеспечен «бесшовный» переход на систему маркировки молочной продукции и бутилированной воды;</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приняты новые региональные меры поддержки бизнеса, снят ряд ограничений;</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в сфере нестационарной </a:t>
            </a:r>
            <a:r>
              <a:rPr lang="ru-RU" sz="1600" dirty="0" smtClean="0">
                <a:latin typeface="Times New Roman" pitchFamily="18" charset="0"/>
                <a:cs typeface="Times New Roman" pitchFamily="18" charset="0"/>
              </a:rPr>
              <a:t>торговли усовершенствовано правовое положение владельцев НТО; </a:t>
            </a:r>
          </a:p>
          <a:p>
            <a:pPr indent="357188" algn="just">
              <a:lnSpc>
                <a:spcPct val="150000"/>
              </a:lnSpc>
              <a:buFont typeface="Arial" panose="020B0604020202020204" pitchFamily="34" charset="0"/>
              <a:buChar char="•"/>
            </a:pPr>
            <a:r>
              <a:rPr lang="ru-RU" sz="1600" dirty="0" smtClean="0">
                <a:latin typeface="Times New Roman" pitchFamily="18" charset="0"/>
                <a:cs typeface="Times New Roman" pitchFamily="18" charset="0"/>
              </a:rPr>
              <a:t> в сфере весогабаритного контроля проведены технические мероприятия по внедрению системы информирования водителей в режиме реального времени о наличии (отсутствии) нарушений при прохождении весогабаритного контроля</a:t>
            </a:r>
            <a:r>
              <a:rPr lang="ru-RU" sz="1600" dirty="0">
                <a:latin typeface="Times New Roman" pitchFamily="18" charset="0"/>
                <a:cs typeface="Times New Roman" pitchFamily="18" charset="0"/>
              </a:rPr>
              <a:t>.</a:t>
            </a:r>
            <a:endParaRPr lang="ru-RU" dirty="0" smtClean="0">
              <a:latin typeface="Times New Roman" pitchFamily="18" charset="0"/>
              <a:cs typeface="Times New Roman" pitchFamily="18" charset="0"/>
            </a:endParaRPr>
          </a:p>
        </p:txBody>
      </p:sp>
      <p:sp>
        <p:nvSpPr>
          <p:cNvPr id="7" name="Номер слайда 6"/>
          <p:cNvSpPr>
            <a:spLocks noGrp="1"/>
          </p:cNvSpPr>
          <p:nvPr>
            <p:ph type="sldNum" sz="quarter" idx="12"/>
          </p:nvPr>
        </p:nvSpPr>
        <p:spPr>
          <a:xfrm>
            <a:off x="7239016" y="6286527"/>
            <a:ext cx="2228850" cy="365125"/>
          </a:xfrm>
        </p:spPr>
        <p:txBody>
          <a:bodyPr/>
          <a:lstStyle/>
          <a:p>
            <a:fld id="{6530CDF8-A18F-4A9A-B357-39450E821D1B}" type="slidenum">
              <a:rPr lang="ru-RU" smtClean="0">
                <a:solidFill>
                  <a:prstClr val="black">
                    <a:tint val="75000"/>
                  </a:prstClr>
                </a:solidFill>
              </a:rPr>
              <a:pPr/>
              <a:t>42</a:t>
            </a:fld>
            <a:endParaRPr lang="ru-RU" dirty="0">
              <a:solidFill>
                <a:prstClr val="black">
                  <a:tint val="75000"/>
                </a:prstClr>
              </a:solidFill>
            </a:endParaRPr>
          </a:p>
        </p:txBody>
      </p:sp>
      <p:pic>
        <p:nvPicPr>
          <p:cNvPr id="9" name="Рисунок 8"/>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16340928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5999" cy="6858000"/>
          </a:xfrm>
          <a:prstGeom prst="rect">
            <a:avLst/>
          </a:prstGeom>
        </p:spPr>
      </p:pic>
      <p:sp>
        <p:nvSpPr>
          <p:cNvPr id="24578" name="Rectangle 2"/>
          <p:cNvSpPr>
            <a:spLocks noGrp="1" noChangeArrowheads="1"/>
          </p:cNvSpPr>
          <p:nvPr>
            <p:ph type="title"/>
          </p:nvPr>
        </p:nvSpPr>
        <p:spPr>
          <a:xfrm>
            <a:off x="720000" y="180002"/>
            <a:ext cx="8964000" cy="468000"/>
          </a:xfrm>
          <a:solidFill>
            <a:schemeClr val="accent5">
              <a:lumMod val="75000"/>
            </a:schemeClr>
          </a:solidFill>
        </p:spPr>
        <p:txBody>
          <a:bodyPr>
            <a:normAutofit/>
          </a:bodyPr>
          <a:lstStyle/>
          <a:p>
            <a:pPr algn="ctr">
              <a:defRPr/>
            </a:pPr>
            <a:r>
              <a:rPr lang="ru-RU" sz="2000" b="1" dirty="0" smtClean="0">
                <a:solidFill>
                  <a:schemeClr val="bg1"/>
                </a:solidFill>
                <a:effectLst>
                  <a:outerShdw blurRad="38100" dist="38100" dir="2700000" algn="tl">
                    <a:srgbClr val="000000">
                      <a:alpha val="43137"/>
                    </a:srgbClr>
                  </a:outerShdw>
                </a:effectLst>
              </a:rPr>
              <a:t>ОСНОВНЫЕ ЗАДАЧИ НА ПОСЛЕДУЮЩИЙ ПЕРИОД  2022 ГОД</a:t>
            </a:r>
            <a:endParaRPr lang="ru-RU" sz="2000" b="1" dirty="0">
              <a:solidFill>
                <a:schemeClr val="bg1"/>
              </a:solidFill>
              <a:effectLst>
                <a:outerShdw blurRad="38100" dist="38100" dir="2700000" algn="tl">
                  <a:srgbClr val="000000">
                    <a:alpha val="43137"/>
                  </a:srgbClr>
                </a:outerShdw>
              </a:effectLst>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8" name="TextBox 7"/>
          <p:cNvSpPr txBox="1"/>
          <p:nvPr/>
        </p:nvSpPr>
        <p:spPr>
          <a:xfrm>
            <a:off x="720000" y="845179"/>
            <a:ext cx="8964000" cy="5410704"/>
          </a:xfrm>
          <a:prstGeom prst="rect">
            <a:avLst/>
          </a:prstGeom>
          <a:noFill/>
        </p:spPr>
        <p:txBody>
          <a:bodyPr wrap="square" lIns="91432" tIns="45716" rIns="91432" bIns="45716" rtlCol="0" anchor="ctr">
            <a:spAutoFit/>
          </a:bodyPr>
          <a:lstStyle/>
          <a:p>
            <a:pPr indent="539750" algn="just">
              <a:lnSpc>
                <a:spcPct val="120000"/>
              </a:lnSpc>
            </a:pPr>
            <a:r>
              <a:rPr lang="ru-RU" sz="1600" dirty="0" smtClean="0">
                <a:latin typeface="Times New Roman" pitchFamily="18" charset="0"/>
                <a:cs typeface="Times New Roman" pitchFamily="18" charset="0"/>
              </a:rPr>
              <a:t>Исходя из складывающейся экономической ситуации  в связи с вводом ограничительных </a:t>
            </a:r>
            <a:r>
              <a:rPr lang="ru-RU" sz="1600" dirty="0" err="1" smtClean="0">
                <a:latin typeface="Times New Roman" pitchFamily="18" charset="0"/>
                <a:cs typeface="Times New Roman" pitchFamily="18" charset="0"/>
              </a:rPr>
              <a:t>санкционных</a:t>
            </a:r>
            <a:r>
              <a:rPr lang="ru-RU" sz="1600" dirty="0" smtClean="0">
                <a:latin typeface="Times New Roman" pitchFamily="18" charset="0"/>
                <a:cs typeface="Times New Roman" pitchFamily="18" charset="0"/>
              </a:rPr>
              <a:t> мер основными задачами  аппарата Уполномоченного являются:</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Мониторинг ситуации с развитием малого и среднего предпринимательства на территории Костромской области по различным видам деятельности, в том числе исходя из проводимых опросов и обращений предпринимателей.</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Совместно с органами власти и общественными организациями определение необходимых мер поддержки бизнеса на региональном уровне на основе оперативного анализа финансового  положения бизнеса и возникающих экономических вызовов.</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Контроль за соблюдением </a:t>
            </a:r>
            <a:r>
              <a:rPr lang="ru-RU" sz="1600" dirty="0">
                <a:latin typeface="Times New Roman" pitchFamily="18" charset="0"/>
                <a:cs typeface="Times New Roman" pitchFamily="18" charset="0"/>
              </a:rPr>
              <a:t>принятых на федеральном и региональном </a:t>
            </a:r>
            <a:r>
              <a:rPr lang="ru-RU" sz="1600" dirty="0" smtClean="0">
                <a:latin typeface="Times New Roman" pitchFamily="18" charset="0"/>
                <a:cs typeface="Times New Roman" pitchFamily="18" charset="0"/>
              </a:rPr>
              <a:t>уровне решений в части снижения уровня административного давления на бизнес, возможности получения льготных финансовых услуг через кредитные организации, оплаты выполненных государственных контрактов.</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Участие в разработке новых форм и инструментов  развития бизнеса на территории Костромской области в сложившихся экономических  условиях.</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Взаимодействие с субъектами  предпринимательской деятельности в части выполнения ими социальной функции по сохранению занятости и уровня зар</a:t>
            </a:r>
            <a:r>
              <a:rPr lang="ru-RU" sz="1600" dirty="0">
                <a:latin typeface="Times New Roman" pitchFamily="18" charset="0"/>
                <a:cs typeface="Times New Roman" pitchFamily="18" charset="0"/>
              </a:rPr>
              <a:t>а</a:t>
            </a:r>
            <a:r>
              <a:rPr lang="ru-RU" sz="1600" dirty="0" smtClean="0">
                <a:latin typeface="Times New Roman" pitchFamily="18" charset="0"/>
                <a:cs typeface="Times New Roman" pitchFamily="18" charset="0"/>
              </a:rPr>
              <a:t>ботной платы работников.</a:t>
            </a:r>
          </a:p>
          <a:p>
            <a:pPr marL="342900" indent="-342900" algn="just">
              <a:lnSpc>
                <a:spcPct val="120000"/>
              </a:lnSpc>
              <a:buFont typeface="+mj-lt"/>
              <a:buAutoNum type="arabicPeriod"/>
            </a:pPr>
            <a:r>
              <a:rPr lang="ru-RU" sz="1600" dirty="0" smtClean="0">
                <a:latin typeface="Times New Roman" pitchFamily="18" charset="0"/>
                <a:cs typeface="Times New Roman" pitchFamily="18" charset="0"/>
              </a:rPr>
              <a:t>Работа с жалобами и обращениями предпринимателей, проведение консультативной работы по различным видам деятельности с предпринимательским сообществом. </a:t>
            </a:r>
            <a:endParaRPr lang="ru-RU" dirty="0" smtClean="0">
              <a:latin typeface="Times New Roman" pitchFamily="18" charset="0"/>
              <a:cs typeface="Times New Roman" pitchFamily="18" charset="0"/>
            </a:endParaRPr>
          </a:p>
        </p:txBody>
      </p:sp>
      <p:sp>
        <p:nvSpPr>
          <p:cNvPr id="7" name="Номер слайда 6"/>
          <p:cNvSpPr>
            <a:spLocks noGrp="1"/>
          </p:cNvSpPr>
          <p:nvPr>
            <p:ph type="sldNum" sz="quarter" idx="12"/>
          </p:nvPr>
        </p:nvSpPr>
        <p:spPr>
          <a:xfrm>
            <a:off x="7239016" y="6286527"/>
            <a:ext cx="2228850" cy="365125"/>
          </a:xfrm>
        </p:spPr>
        <p:txBody>
          <a:bodyPr/>
          <a:lstStyle/>
          <a:p>
            <a:fld id="{6530CDF8-A18F-4A9A-B357-39450E821D1B}" type="slidenum">
              <a:rPr lang="ru-RU" smtClean="0">
                <a:solidFill>
                  <a:prstClr val="black">
                    <a:tint val="75000"/>
                  </a:prstClr>
                </a:solidFill>
              </a:rPr>
              <a:pPr/>
              <a:t>43</a:t>
            </a:fld>
            <a:endParaRPr lang="ru-RU" dirty="0">
              <a:solidFill>
                <a:prstClr val="black">
                  <a:tint val="75000"/>
                </a:prstClr>
              </a:solidFill>
            </a:endParaRPr>
          </a:p>
        </p:txBody>
      </p:sp>
      <p:pic>
        <p:nvPicPr>
          <p:cNvPr id="9" name="Рисунок 8"/>
          <p:cNvPicPr>
            <a:picLocks noChangeAspect="1"/>
          </p:cNvPicPr>
          <p:nvPr/>
        </p:nvPicPr>
        <p:blipFill>
          <a:blip r:embed="rId4"/>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25257406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 y="2"/>
            <a:ext cx="9925682" cy="6858000"/>
          </a:xfrm>
          <a:prstGeom prst="rect">
            <a:avLst/>
          </a:prstGeom>
        </p:spPr>
      </p:pic>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39" y="64023"/>
            <a:ext cx="1083476" cy="1150403"/>
          </a:xfrm>
          <a:prstGeom prst="rect">
            <a:avLst/>
          </a:prstGeom>
        </p:spPr>
      </p:pic>
      <p:sp>
        <p:nvSpPr>
          <p:cNvPr id="12" name="Rectangle 5"/>
          <p:cNvSpPr/>
          <p:nvPr/>
        </p:nvSpPr>
        <p:spPr>
          <a:xfrm>
            <a:off x="1560002" y="180000"/>
            <a:ext cx="8190000" cy="82010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r>
              <a:rPr lang="ru-RU" sz="2000" b="1" dirty="0" smtClean="0">
                <a:solidFill>
                  <a:prstClr val="white"/>
                </a:solidFill>
                <a:latin typeface="+mj-lt"/>
                <a:cs typeface="Arial" panose="020B0604020202020204" pitchFamily="34" charset="0"/>
              </a:rPr>
              <a:t>УПОЛНОМОЧЕННЫЙ ПО ЗАЩИТЕ ПРАВ ПРЕДПРИНИМАТЕЛЕЙ </a:t>
            </a:r>
          </a:p>
          <a:p>
            <a:pPr algn="ctr"/>
            <a:r>
              <a:rPr lang="ru-RU" sz="2000" b="1" dirty="0" smtClean="0">
                <a:solidFill>
                  <a:prstClr val="white"/>
                </a:solidFill>
                <a:latin typeface="+mj-lt"/>
                <a:cs typeface="Arial" panose="020B0604020202020204" pitchFamily="34" charset="0"/>
              </a:rPr>
              <a:t>В КОСТРОМСКОЙ ОБЛАСТИ</a:t>
            </a:r>
            <a:endParaRPr lang="ru-RU" sz="2000" b="1" dirty="0">
              <a:solidFill>
                <a:prstClr val="white"/>
              </a:solidFill>
              <a:latin typeface="+mj-lt"/>
              <a:cs typeface="Arial" panose="020B0604020202020204" pitchFamily="34" charset="0"/>
            </a:endParaRPr>
          </a:p>
        </p:txBody>
      </p:sp>
      <p:sp>
        <p:nvSpPr>
          <p:cNvPr id="10" name="TextBox 9"/>
          <p:cNvSpPr txBox="1"/>
          <p:nvPr/>
        </p:nvSpPr>
        <p:spPr>
          <a:xfrm>
            <a:off x="386922" y="5929338"/>
            <a:ext cx="9364331" cy="644615"/>
          </a:xfrm>
          <a:prstGeom prst="rect">
            <a:avLst/>
          </a:prstGeom>
          <a:solidFill>
            <a:schemeClr val="accent5">
              <a:lumMod val="75000"/>
            </a:schemeClr>
          </a:solidFill>
        </p:spPr>
        <p:txBody>
          <a:bodyPr wrap="square" lIns="91432" tIns="45716" rIns="91432" bIns="45716" rtlCol="0">
            <a:spAutoFit/>
          </a:bodyPr>
          <a:lstStyle/>
          <a:p>
            <a:pPr algn="ctr"/>
            <a:r>
              <a:rPr lang="ru-RU" b="1" dirty="0">
                <a:solidFill>
                  <a:schemeClr val="bg1"/>
                </a:solidFill>
                <a:latin typeface="+mj-lt"/>
              </a:rPr>
              <a:t>+7 </a:t>
            </a:r>
            <a:r>
              <a:rPr lang="ru-RU" b="1" dirty="0" smtClean="0">
                <a:solidFill>
                  <a:schemeClr val="bg1"/>
                </a:solidFill>
                <a:latin typeface="+mj-lt"/>
              </a:rPr>
              <a:t>(4942) 42 - 02 - 13</a:t>
            </a:r>
            <a:endParaRPr lang="ru-RU" b="1" dirty="0">
              <a:solidFill>
                <a:schemeClr val="bg1"/>
              </a:solidFill>
              <a:latin typeface="+mj-lt"/>
            </a:endParaRPr>
          </a:p>
          <a:p>
            <a:pPr algn="ctr"/>
            <a:r>
              <a:rPr lang="en-US" b="1" dirty="0">
                <a:solidFill>
                  <a:schemeClr val="bg1"/>
                </a:solidFill>
                <a:latin typeface="+mj-lt"/>
              </a:rPr>
              <a:t>e-mail:</a:t>
            </a:r>
            <a:r>
              <a:rPr lang="ru-RU" b="1" dirty="0">
                <a:solidFill>
                  <a:schemeClr val="bg1"/>
                </a:solidFill>
                <a:latin typeface="+mj-lt"/>
              </a:rPr>
              <a:t> </a:t>
            </a:r>
            <a:r>
              <a:rPr lang="en-US" b="1" dirty="0" smtClean="0">
                <a:solidFill>
                  <a:schemeClr val="bg1"/>
                </a:solidFill>
                <a:latin typeface="+mj-lt"/>
              </a:rPr>
              <a:t>kostroma@ombudsmanbiz.ru</a:t>
            </a:r>
            <a:r>
              <a:rPr lang="en-US" b="1" dirty="0">
                <a:solidFill>
                  <a:schemeClr val="bg1"/>
                </a:solidFill>
                <a:latin typeface="+mj-lt"/>
              </a:rPr>
              <a:t>, </a:t>
            </a:r>
            <a:r>
              <a:rPr lang="en-US" b="1" dirty="0" smtClean="0">
                <a:solidFill>
                  <a:schemeClr val="bg1"/>
                </a:solidFill>
                <a:latin typeface="+mj-lt"/>
              </a:rPr>
              <a:t>www.ombudsman44.ru</a:t>
            </a:r>
            <a:endParaRPr lang="ru-RU" b="1" dirty="0">
              <a:solidFill>
                <a:schemeClr val="bg1"/>
              </a:solidFill>
              <a:latin typeface="+mj-lt"/>
            </a:endParaRPr>
          </a:p>
        </p:txBody>
      </p:sp>
      <p:sp>
        <p:nvSpPr>
          <p:cNvPr id="4" name="TextBox 3"/>
          <p:cNvSpPr txBox="1"/>
          <p:nvPr/>
        </p:nvSpPr>
        <p:spPr>
          <a:xfrm>
            <a:off x="780000" y="2879999"/>
            <a:ext cx="8970000" cy="707878"/>
          </a:xfrm>
          <a:prstGeom prst="rect">
            <a:avLst/>
          </a:prstGeom>
          <a:noFill/>
        </p:spPr>
        <p:txBody>
          <a:bodyPr wrap="square" lIns="91432" tIns="45716" rIns="91432" bIns="45716" rtlCol="0">
            <a:spAutoFit/>
          </a:bodyPr>
          <a:lstStyle/>
          <a:p>
            <a:pPr algn="ctr"/>
            <a:r>
              <a:rPr lang="ru-RU" sz="4000" dirty="0" smtClean="0">
                <a:latin typeface="Times New Roman" pitchFamily="18" charset="0"/>
                <a:cs typeface="Times New Roman" pitchFamily="18" charset="0"/>
              </a:rPr>
              <a:t>Спасибо </a:t>
            </a:r>
            <a:r>
              <a:rPr lang="ru-RU" sz="4000" dirty="0">
                <a:latin typeface="Times New Roman" pitchFamily="18" charset="0"/>
                <a:cs typeface="Times New Roman" pitchFamily="18" charset="0"/>
              </a:rPr>
              <a:t>за внимание!</a:t>
            </a:r>
          </a:p>
        </p:txBody>
      </p:sp>
    </p:spTree>
    <p:extLst>
      <p:ext uri="{BB962C8B-B14F-4D97-AF65-F5344CB8AC3E}">
        <p14:creationId xmlns:p14="http://schemas.microsoft.com/office/powerpoint/2010/main" val="3519957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97524" y="548679"/>
            <a:ext cx="8841780" cy="448035"/>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ru-RU" sz="2000" b="1" dirty="0" smtClean="0">
                <a:solidFill>
                  <a:schemeClr val="bg1"/>
                </a:solidFill>
                <a:latin typeface="Calibri Light" pitchFamily="34" charset="0"/>
              </a:rPr>
              <a:t>СТРУКТУРА ИНСТИТУТА УПОЛНОМОЧЕННОГО</a:t>
            </a:r>
            <a:endParaRPr lang="ru-RU" sz="2000" b="1" dirty="0">
              <a:solidFill>
                <a:schemeClr val="bg1"/>
              </a:solidFill>
              <a:effectLst>
                <a:outerShdw blurRad="38100" dist="38100" dir="2700000" algn="tl">
                  <a:srgbClr val="000000">
                    <a:alpha val="43137"/>
                  </a:srgbClr>
                </a:outerShdw>
              </a:effectLst>
              <a:latin typeface="Calibri Light" pitchFamily="34" charset="0"/>
            </a:endParaRPr>
          </a:p>
        </p:txBody>
      </p:sp>
      <p:pic>
        <p:nvPicPr>
          <p:cNvPr id="10" name="Рисунок 9"/>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32146" y="6143653"/>
            <a:ext cx="686301" cy="728695"/>
          </a:xfrm>
          <a:prstGeom prst="rect">
            <a:avLst/>
          </a:prstGeom>
        </p:spPr>
      </p:pic>
      <p:sp>
        <p:nvSpPr>
          <p:cNvPr id="11" name="TextBox 10"/>
          <p:cNvSpPr txBox="1"/>
          <p:nvPr/>
        </p:nvSpPr>
        <p:spPr>
          <a:xfrm>
            <a:off x="1309669" y="1105856"/>
            <a:ext cx="8229635" cy="2139039"/>
          </a:xfrm>
          <a:prstGeom prst="rect">
            <a:avLst/>
          </a:prstGeom>
          <a:noFill/>
        </p:spPr>
        <p:txBody>
          <a:bodyPr wrap="square" lIns="91432" tIns="45716" rIns="91432" bIns="45716" rtlCol="0">
            <a:spAutoFit/>
          </a:bodyPr>
          <a:lstStyle/>
          <a:p>
            <a:pPr indent="542925" algn="just">
              <a:spcAft>
                <a:spcPts val="600"/>
              </a:spcAft>
            </a:pPr>
            <a:r>
              <a:rPr lang="ru-RU" dirty="0" smtClean="0">
                <a:latin typeface="Times New Roman" pitchFamily="18" charset="0"/>
                <a:cs typeface="Times New Roman" pitchFamily="18" charset="0"/>
              </a:rPr>
              <a:t>В структуру института Уполномоченного входит:</a:t>
            </a:r>
          </a:p>
          <a:p>
            <a:pPr indent="542925" algn="just">
              <a:buFont typeface="Arial" pitchFamily="34" charset="0"/>
              <a:buChar char="•"/>
            </a:pPr>
            <a:r>
              <a:rPr lang="ru-RU" dirty="0" smtClean="0">
                <a:latin typeface="Times New Roman" pitchFamily="18" charset="0"/>
                <a:cs typeface="Times New Roman" pitchFamily="18" charset="0"/>
              </a:rPr>
              <a:t> Аппарат Уполномоченного по защите прав предпринимателей в Костромской области.</a:t>
            </a:r>
          </a:p>
          <a:p>
            <a:pPr indent="542925" algn="just">
              <a:buFont typeface="Arial" pitchFamily="34" charset="0"/>
              <a:buChar char="•"/>
            </a:pPr>
            <a:r>
              <a:rPr lang="ru-RU" dirty="0" smtClean="0">
                <a:latin typeface="Times New Roman" pitchFamily="18" charset="0"/>
                <a:cs typeface="Times New Roman" pitchFamily="18" charset="0"/>
              </a:rPr>
              <a:t> Консультативный совет </a:t>
            </a:r>
            <a:r>
              <a:rPr lang="ru-RU" dirty="0">
                <a:latin typeface="Times New Roman" pitchFamily="18" charset="0"/>
                <a:cs typeface="Times New Roman" pitchFamily="18" charset="0"/>
              </a:rPr>
              <a:t>при </a:t>
            </a:r>
            <a:r>
              <a:rPr lang="ru-RU" dirty="0" smtClean="0">
                <a:latin typeface="Times New Roman" pitchFamily="18" charset="0"/>
                <a:cs typeface="Times New Roman" pitchFamily="18" charset="0"/>
              </a:rPr>
              <a:t>Уполномоченном </a:t>
            </a:r>
            <a:r>
              <a:rPr lang="ru-RU" dirty="0">
                <a:latin typeface="Times New Roman" pitchFamily="18" charset="0"/>
                <a:cs typeface="Times New Roman" pitchFamily="18" charset="0"/>
              </a:rPr>
              <a:t>по защите прав предпринимателей в Костромской </a:t>
            </a:r>
            <a:r>
              <a:rPr lang="ru-RU" dirty="0" smtClean="0">
                <a:latin typeface="Times New Roman" pitchFamily="18" charset="0"/>
                <a:cs typeface="Times New Roman" pitchFamily="18" charset="0"/>
              </a:rPr>
              <a:t>области.</a:t>
            </a:r>
          </a:p>
          <a:p>
            <a:pPr indent="542925" algn="just">
              <a:buFont typeface="Arial" pitchFamily="34" charset="0"/>
              <a:buChar char="•"/>
            </a:pPr>
            <a:r>
              <a:rPr lang="ru-RU" dirty="0" smtClean="0">
                <a:latin typeface="Times New Roman" pitchFamily="18" charset="0"/>
                <a:cs typeface="Times New Roman" pitchFamily="18" charset="0"/>
              </a:rPr>
              <a:t> Общественные представители Уполномоченного в муниципальных образованиях и по  сферам  деятельности.</a:t>
            </a:r>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5</a:t>
            </a:fld>
            <a:endParaRPr lang="ru-RU" dirty="0">
              <a:solidFill>
                <a:prstClr val="black">
                  <a:tint val="75000"/>
                </a:prstClr>
              </a:solidFill>
            </a:endParaRPr>
          </a:p>
        </p:txBody>
      </p:sp>
      <p:pic>
        <p:nvPicPr>
          <p:cNvPr id="3" name="Рисунок 2"/>
          <p:cNvPicPr>
            <a:picLocks noChangeAspect="1"/>
          </p:cNvPicPr>
          <p:nvPr/>
        </p:nvPicPr>
        <p:blipFill>
          <a:blip r:embed="rId4"/>
          <a:stretch>
            <a:fillRect/>
          </a:stretch>
        </p:blipFill>
        <p:spPr>
          <a:xfrm>
            <a:off x="797200" y="3259243"/>
            <a:ext cx="8821677" cy="2700762"/>
          </a:xfrm>
          <a:prstGeom prst="rect">
            <a:avLst/>
          </a:prstGeom>
        </p:spPr>
      </p:pic>
      <p:sp>
        <p:nvSpPr>
          <p:cNvPr id="9" name="Rectangle 5"/>
          <p:cNvSpPr/>
          <p:nvPr/>
        </p:nvSpPr>
        <p:spPr>
          <a:xfrm>
            <a:off x="200472" y="6286527"/>
            <a:ext cx="819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lvl="0" algn="ctr"/>
            <a:r>
              <a:rPr lang="ru-RU" sz="1600" b="1" dirty="0" smtClean="0">
                <a:solidFill>
                  <a:srgbClr val="5B9BD5">
                    <a:lumMod val="50000"/>
                  </a:srgbClr>
                </a:solidFill>
                <a:latin typeface="+mj-lt"/>
                <a:cs typeface="Arial" panose="020B0604020202020204" pitchFamily="34" charset="0"/>
              </a:rPr>
              <a:t>Уполномоченный по защите прав предпринимателей в Костромской области</a:t>
            </a:r>
            <a:endParaRPr lang="ru-RU" sz="1600" b="1" dirty="0">
              <a:solidFill>
                <a:srgbClr val="5B9BD5">
                  <a:lumMod val="50000"/>
                </a:srgbClr>
              </a:solidFill>
              <a:latin typeface="+mj-lt"/>
              <a:cs typeface="Arial" panose="020B0604020202020204" pitchFamily="34" charset="0"/>
            </a:endParaRPr>
          </a:p>
        </p:txBody>
      </p:sp>
    </p:spTree>
    <p:extLst>
      <p:ext uri="{BB962C8B-B14F-4D97-AF65-F5344CB8AC3E}">
        <p14:creationId xmlns:p14="http://schemas.microsoft.com/office/powerpoint/2010/main" val="441772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741"/>
            <a:ext cx="9906000" cy="6858000"/>
          </a:xfrm>
          <a:prstGeom prst="rect">
            <a:avLst/>
          </a:prstGeom>
        </p:spPr>
      </p:pic>
      <p:sp>
        <p:nvSpPr>
          <p:cNvPr id="15" name="Rectangle 2"/>
          <p:cNvSpPr txBox="1">
            <a:spLocks noChangeArrowheads="1"/>
          </p:cNvSpPr>
          <p:nvPr/>
        </p:nvSpPr>
        <p:spPr>
          <a:xfrm>
            <a:off x="704528" y="548680"/>
            <a:ext cx="8712968" cy="416574"/>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defRPr/>
            </a:pPr>
            <a:r>
              <a:rPr lang="ru-RU" sz="2000" b="1" dirty="0">
                <a:solidFill>
                  <a:schemeClr val="bg1"/>
                </a:solidFill>
              </a:rPr>
              <a:t>МАЛОЕ И  СРЕДНЕЕ ПРЕДПРИНИМАТЕЛЬСТВО  КОСТРОМСКОЙ ОБЛАСТИ</a:t>
            </a: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sp>
        <p:nvSpPr>
          <p:cNvPr id="8" name="Номер слайда 7"/>
          <p:cNvSpPr>
            <a:spLocks noGrp="1"/>
          </p:cNvSpPr>
          <p:nvPr>
            <p:ph type="sldNum" sz="quarter" idx="12"/>
          </p:nvPr>
        </p:nvSpPr>
        <p:spPr>
          <a:xfrm>
            <a:off x="9057456" y="6286527"/>
            <a:ext cx="481848" cy="365125"/>
          </a:xfrm>
        </p:spPr>
        <p:txBody>
          <a:bodyPr/>
          <a:lstStyle/>
          <a:p>
            <a:fld id="{6530CDF8-A18F-4A9A-B357-39450E821D1B}" type="slidenum">
              <a:rPr lang="ru-RU" smtClean="0">
                <a:solidFill>
                  <a:prstClr val="black">
                    <a:tint val="75000"/>
                  </a:prstClr>
                </a:solidFill>
              </a:rPr>
              <a:pPr/>
              <a:t>6</a:t>
            </a:fld>
            <a:endParaRPr lang="ru-RU" dirty="0">
              <a:solidFill>
                <a:prstClr val="black">
                  <a:tint val="75000"/>
                </a:prstClr>
              </a:solidFill>
            </a:endParaRPr>
          </a:p>
        </p:txBody>
      </p:sp>
      <p:graphicFrame>
        <p:nvGraphicFramePr>
          <p:cNvPr id="9" name="Диаграмма 8"/>
          <p:cNvGraphicFramePr/>
          <p:nvPr>
            <p:extLst>
              <p:ext uri="{D42A27DB-BD31-4B8C-83A1-F6EECF244321}">
                <p14:modId xmlns:p14="http://schemas.microsoft.com/office/powerpoint/2010/main" val="2019115484"/>
              </p:ext>
            </p:extLst>
          </p:nvPr>
        </p:nvGraphicFramePr>
        <p:xfrm>
          <a:off x="1166786" y="1071546"/>
          <a:ext cx="4722318" cy="25014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Диаграмма 12"/>
          <p:cNvGraphicFramePr/>
          <p:nvPr>
            <p:extLst>
              <p:ext uri="{D42A27DB-BD31-4B8C-83A1-F6EECF244321}">
                <p14:modId xmlns:p14="http://schemas.microsoft.com/office/powerpoint/2010/main" val="2266759304"/>
              </p:ext>
            </p:extLst>
          </p:nvPr>
        </p:nvGraphicFramePr>
        <p:xfrm>
          <a:off x="452406" y="956910"/>
          <a:ext cx="9298593" cy="3738239"/>
        </p:xfrm>
        <a:graphic>
          <a:graphicData uri="http://schemas.openxmlformats.org/drawingml/2006/chart">
            <c:chart xmlns:c="http://schemas.openxmlformats.org/drawingml/2006/chart" xmlns:r="http://schemas.openxmlformats.org/officeDocument/2006/relationships" r:id="rId6"/>
          </a:graphicData>
        </a:graphic>
      </p:graphicFrame>
      <p:pic>
        <p:nvPicPr>
          <p:cNvPr id="3" name="Рисунок 2"/>
          <p:cNvPicPr>
            <a:picLocks noChangeAspect="1"/>
          </p:cNvPicPr>
          <p:nvPr/>
        </p:nvPicPr>
        <p:blipFill>
          <a:blip r:embed="rId7"/>
          <a:stretch>
            <a:fillRect/>
          </a:stretch>
        </p:blipFill>
        <p:spPr>
          <a:xfrm>
            <a:off x="704528" y="6261003"/>
            <a:ext cx="7273158" cy="432854"/>
          </a:xfrm>
          <a:prstGeom prst="rect">
            <a:avLst/>
          </a:prstGeom>
        </p:spPr>
      </p:pic>
      <p:sp>
        <p:nvSpPr>
          <p:cNvPr id="4" name="TextBox 3"/>
          <p:cNvSpPr txBox="1"/>
          <p:nvPr/>
        </p:nvSpPr>
        <p:spPr>
          <a:xfrm>
            <a:off x="791052" y="5105056"/>
            <a:ext cx="8482429" cy="830997"/>
          </a:xfrm>
          <a:prstGeom prst="rect">
            <a:avLst/>
          </a:prstGeom>
          <a:noFill/>
        </p:spPr>
        <p:txBody>
          <a:bodyPr wrap="square" rtlCol="0">
            <a:spAutoFit/>
          </a:bodyPr>
          <a:lstStyle/>
          <a:p>
            <a:pPr algn="ctr">
              <a:spcAft>
                <a:spcPts val="600"/>
              </a:spcAft>
              <a:defRPr sz="2200" b="0" i="0" u="none" strike="noStrike" kern="1200" cap="none" spc="0" normalizeH="0" baseline="0">
                <a:solidFill>
                  <a:prstClr val="black">
                    <a:lumMod val="65000"/>
                    <a:lumOff val="35000"/>
                  </a:prstClr>
                </a:solidFill>
                <a:latin typeface="+mj-lt"/>
                <a:ea typeface="+mj-ea"/>
                <a:cs typeface="+mj-cs"/>
              </a:defRPr>
            </a:pPr>
            <a:r>
              <a:rPr lang="ru-RU" sz="1600" dirty="0">
                <a:solidFill>
                  <a:prstClr val="black">
                    <a:lumMod val="65000"/>
                    <a:lumOff val="35000"/>
                  </a:prstClr>
                </a:solidFill>
                <a:latin typeface="Times New Roman" pitchFamily="18" charset="0"/>
                <a:cs typeface="Times New Roman" pitchFamily="18" charset="0"/>
              </a:rPr>
              <a:t>Кроме того, по состоянию на январь 2022 года на территории региона зарегистрировано более 8000 индивидуальных предпринимателей и физических лиц, применяющих специальный налоговый режим «Налог на профессиональный доход» (</a:t>
            </a:r>
            <a:r>
              <a:rPr lang="ru-RU" sz="1600" dirty="0" err="1">
                <a:solidFill>
                  <a:prstClr val="black">
                    <a:lumMod val="65000"/>
                    <a:lumOff val="35000"/>
                  </a:prstClr>
                </a:solidFill>
                <a:latin typeface="Times New Roman" pitchFamily="18" charset="0"/>
                <a:cs typeface="Times New Roman" pitchFamily="18" charset="0"/>
              </a:rPr>
              <a:t>самозанятые</a:t>
            </a:r>
            <a:r>
              <a:rPr lang="ru-RU" sz="1600" dirty="0">
                <a:solidFill>
                  <a:prstClr val="black">
                    <a:lumMod val="65000"/>
                    <a:lumOff val="35000"/>
                  </a:prstClr>
                </a:solidFill>
                <a:latin typeface="Times New Roman" pitchFamily="18" charset="0"/>
                <a:cs typeface="Times New Roman" pitchFamily="18" charset="0"/>
              </a:rPr>
              <a:t> граждане).</a:t>
            </a:r>
          </a:p>
        </p:txBody>
      </p:sp>
    </p:spTree>
    <p:extLst>
      <p:ext uri="{BB962C8B-B14F-4D97-AF65-F5344CB8AC3E}">
        <p14:creationId xmlns:p14="http://schemas.microsoft.com/office/powerpoint/2010/main" val="1133463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32520" y="492473"/>
            <a:ext cx="8640960" cy="436197"/>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defRPr/>
            </a:pPr>
            <a:r>
              <a:rPr lang="ru-RU" sz="2000" b="1" dirty="0">
                <a:solidFill>
                  <a:schemeClr val="bg1"/>
                </a:solidFill>
              </a:rPr>
              <a:t>МАЛОЕ И  СРЕДНЕЕ ПРЕДПРИНИМАТЕЛЬСТВО  КОСТРОМСКОЙ ОБЛАСТИ</a:t>
            </a: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32146" y="6129315"/>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sp>
        <p:nvSpPr>
          <p:cNvPr id="8" name="Номер слайда 7"/>
          <p:cNvSpPr>
            <a:spLocks noGrp="1"/>
          </p:cNvSpPr>
          <p:nvPr>
            <p:ph type="sldNum" sz="quarter" idx="12"/>
          </p:nvPr>
        </p:nvSpPr>
        <p:spPr>
          <a:xfrm>
            <a:off x="9057456" y="6286527"/>
            <a:ext cx="481848" cy="365125"/>
          </a:xfrm>
        </p:spPr>
        <p:txBody>
          <a:bodyPr/>
          <a:lstStyle/>
          <a:p>
            <a:fld id="{6530CDF8-A18F-4A9A-B357-39450E821D1B}" type="slidenum">
              <a:rPr lang="ru-RU" smtClean="0">
                <a:solidFill>
                  <a:prstClr val="black">
                    <a:tint val="75000"/>
                  </a:prstClr>
                </a:solidFill>
              </a:rPr>
              <a:pPr/>
              <a:t>7</a:t>
            </a:fld>
            <a:endParaRPr lang="ru-RU" dirty="0">
              <a:solidFill>
                <a:prstClr val="black">
                  <a:tint val="75000"/>
                </a:prstClr>
              </a:solidFill>
            </a:endParaRPr>
          </a:p>
        </p:txBody>
      </p:sp>
      <p:graphicFrame>
        <p:nvGraphicFramePr>
          <p:cNvPr id="9" name="Диаграмма 8"/>
          <p:cNvGraphicFramePr/>
          <p:nvPr>
            <p:extLst>
              <p:ext uri="{D42A27DB-BD31-4B8C-83A1-F6EECF244321}">
                <p14:modId xmlns:p14="http://schemas.microsoft.com/office/powerpoint/2010/main" val="2019115484"/>
              </p:ext>
            </p:extLst>
          </p:nvPr>
        </p:nvGraphicFramePr>
        <p:xfrm>
          <a:off x="1166786" y="1071546"/>
          <a:ext cx="4722318" cy="250147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704528" y="1427506"/>
            <a:ext cx="8928992" cy="4495461"/>
          </a:xfrm>
          <a:prstGeom prst="rect">
            <a:avLst/>
          </a:prstGeom>
          <a:noFill/>
        </p:spPr>
        <p:txBody>
          <a:bodyPr wrap="square" rtlCol="0">
            <a:spAutoFit/>
          </a:bodyPr>
          <a:lstStyle/>
          <a:p>
            <a:pPr algn="just">
              <a:lnSpc>
                <a:spcPct val="150000"/>
              </a:lnSpc>
              <a:spcAft>
                <a:spcPts val="600"/>
              </a:spcAft>
            </a:pP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По данным Единого реестра субъектов малого и среднего предпринимательства в Костромской области по состоянию на 10 января 2022 года зарегистрировано 22 279 субъектов малого и среднего предпринимательства, из них 8 138 - юридические лица и 14 141 – индивидуальные предприниматели. </a:t>
            </a:r>
          </a:p>
          <a:p>
            <a:pPr algn="just">
              <a:lnSpc>
                <a:spcPct val="150000"/>
              </a:lnSpc>
              <a:spcAft>
                <a:spcPts val="600"/>
              </a:spcAft>
            </a:pPr>
            <a:r>
              <a:rPr lang="ru-RU" sz="1600" dirty="0">
                <a:latin typeface="Times New Roman" pitchFamily="18" charset="0"/>
                <a:cs typeface="Times New Roman" pitchFamily="18" charset="0"/>
              </a:rPr>
              <a:t>	В 2021 году наблюдался незначительный рост количества субъектов МСП по сравнению с 2020 годом на 216 предприятий (1%), при этом:</a:t>
            </a:r>
          </a:p>
          <a:p>
            <a:pPr marL="285750" indent="-285750" algn="just">
              <a:lnSpc>
                <a:spcPct val="150000"/>
              </a:lnSpc>
              <a:spcAft>
                <a:spcPts val="600"/>
              </a:spcAft>
              <a:buFontTx/>
              <a:buChar char="-"/>
            </a:pPr>
            <a:r>
              <a:rPr lang="ru-RU" sz="1600" dirty="0">
                <a:latin typeface="Times New Roman" pitchFamily="18" charset="0"/>
                <a:cs typeface="Times New Roman" pitchFamily="18" charset="0"/>
              </a:rPr>
              <a:t>индивидуальных предпринимателей – увеличение на 449 единиц;</a:t>
            </a:r>
          </a:p>
          <a:p>
            <a:pPr marL="285750" indent="-285750" algn="just">
              <a:lnSpc>
                <a:spcPct val="150000"/>
              </a:lnSpc>
              <a:spcAft>
                <a:spcPts val="600"/>
              </a:spcAft>
              <a:buFontTx/>
              <a:buChar char="-"/>
            </a:pPr>
            <a:r>
              <a:rPr lang="ru-RU" sz="1600" dirty="0">
                <a:latin typeface="Times New Roman" pitchFamily="18" charset="0"/>
                <a:cs typeface="Times New Roman" pitchFamily="18" charset="0"/>
              </a:rPr>
              <a:t>юридических лиц  - уменьшение на 223 единицы.</a:t>
            </a:r>
          </a:p>
          <a:p>
            <a:pPr algn="just">
              <a:lnSpc>
                <a:spcPct val="150000"/>
              </a:lnSpc>
              <a:spcAft>
                <a:spcPts val="600"/>
              </a:spcAft>
            </a:pPr>
            <a:r>
              <a:rPr lang="ru-RU" sz="1600" dirty="0">
                <a:latin typeface="Times New Roman" pitchFamily="18" charset="0"/>
                <a:cs typeface="Times New Roman" pitchFamily="18" charset="0"/>
              </a:rPr>
              <a:t>	Численность работников субъектов МСП составляет 114 тысяч человек.</a:t>
            </a:r>
          </a:p>
          <a:p>
            <a:pPr algn="just">
              <a:lnSpc>
                <a:spcPct val="150000"/>
              </a:lnSpc>
              <a:spcAft>
                <a:spcPts val="600"/>
              </a:spcAft>
            </a:pPr>
            <a:r>
              <a:rPr lang="ru-RU" sz="1600" dirty="0">
                <a:latin typeface="Times New Roman" pitchFamily="18" charset="0"/>
                <a:cs typeface="Times New Roman" pitchFamily="18" charset="0"/>
              </a:rPr>
              <a:t>	Для сравнения: в  2020 году произошло уменьшение количества МСП на 4,6 % по отношению к 2019 году . </a:t>
            </a:r>
          </a:p>
        </p:txBody>
      </p:sp>
      <p:pic>
        <p:nvPicPr>
          <p:cNvPr id="3" name="Рисунок 2"/>
          <p:cNvPicPr>
            <a:picLocks noChangeAspect="1"/>
          </p:cNvPicPr>
          <p:nvPr/>
        </p:nvPicPr>
        <p:blipFill>
          <a:blip r:embed="rId6"/>
          <a:stretch>
            <a:fillRect/>
          </a:stretch>
        </p:blipFill>
        <p:spPr>
          <a:xfrm>
            <a:off x="704528" y="6261003"/>
            <a:ext cx="7273158" cy="432854"/>
          </a:xfrm>
          <a:prstGeom prst="rect">
            <a:avLst/>
          </a:prstGeom>
        </p:spPr>
      </p:pic>
    </p:spTree>
    <p:extLst>
      <p:ext uri="{BB962C8B-B14F-4D97-AF65-F5344CB8AC3E}">
        <p14:creationId xmlns:p14="http://schemas.microsoft.com/office/powerpoint/2010/main" val="2108375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15" name="Rectangle 2"/>
          <p:cNvSpPr txBox="1">
            <a:spLocks noChangeArrowheads="1"/>
          </p:cNvSpPr>
          <p:nvPr/>
        </p:nvSpPr>
        <p:spPr>
          <a:xfrm>
            <a:off x="644920" y="527612"/>
            <a:ext cx="8628560" cy="403168"/>
          </a:xfrm>
          <a:prstGeom prst="rect">
            <a:avLst/>
          </a:prstGeom>
          <a:solidFill>
            <a:schemeClr val="accent5">
              <a:lumMod val="75000"/>
            </a:schemeClr>
          </a:solidFill>
        </p:spPr>
        <p:txBody>
          <a:bodyPr vert="horz" lIns="91432" tIns="45716" rIns="91432" bIns="45716"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defRPr/>
            </a:pPr>
            <a:r>
              <a:rPr lang="ru-RU" sz="2000" b="1" dirty="0" smtClean="0">
                <a:solidFill>
                  <a:schemeClr val="bg1"/>
                </a:solidFill>
              </a:rPr>
              <a:t>АНАЛИЗ СОСТОЯНИЯ БИЗНЕСА 2021</a:t>
            </a:r>
          </a:p>
        </p:txBody>
      </p:sp>
      <p:pic>
        <p:nvPicPr>
          <p:cNvPr id="10" name="Рисунок 9"/>
          <p:cNvPicPr>
            <a:picLocks noChangeAspect="1"/>
          </p:cNvPicPr>
          <p:nvPr/>
        </p:nvPicPr>
        <p:blipFill rotWithShape="1">
          <a:blip r:embed="rId4"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11" name="TextBox 10"/>
          <p:cNvSpPr txBox="1"/>
          <p:nvPr/>
        </p:nvSpPr>
        <p:spPr>
          <a:xfrm>
            <a:off x="780002" y="1214419"/>
            <a:ext cx="8970997" cy="553990"/>
          </a:xfrm>
          <a:prstGeom prst="rect">
            <a:avLst/>
          </a:prstGeom>
          <a:noFill/>
        </p:spPr>
        <p:txBody>
          <a:bodyPr wrap="square" lIns="91432" tIns="45716" rIns="91432" bIns="45716" rtlCol="0">
            <a:spAutoFit/>
          </a:bodyPr>
          <a:lstStyle/>
          <a:p>
            <a:pPr marL="0" lvl="1" algn="just">
              <a:lnSpc>
                <a:spcPct val="150000"/>
              </a:lnSpc>
            </a:pPr>
            <a:r>
              <a:rPr lang="ru-RU" sz="2000" dirty="0" smtClean="0">
                <a:latin typeface="Bookman Old Style" pitchFamily="18" charset="0"/>
              </a:rPr>
              <a:t>	</a:t>
            </a:r>
            <a:endParaRPr lang="ru-RU" sz="1600" dirty="0">
              <a:latin typeface="Circe Extra Bold"/>
            </a:endParaRPr>
          </a:p>
        </p:txBody>
      </p:sp>
      <p:sp>
        <p:nvSpPr>
          <p:cNvPr id="8" name="Номер слайда 7"/>
          <p:cNvSpPr>
            <a:spLocks noGrp="1"/>
          </p:cNvSpPr>
          <p:nvPr>
            <p:ph type="sldNum" sz="quarter" idx="12"/>
          </p:nvPr>
        </p:nvSpPr>
        <p:spPr>
          <a:xfrm>
            <a:off x="9057456" y="6286527"/>
            <a:ext cx="481848" cy="365125"/>
          </a:xfrm>
        </p:spPr>
        <p:txBody>
          <a:bodyPr/>
          <a:lstStyle/>
          <a:p>
            <a:fld id="{6530CDF8-A18F-4A9A-B357-39450E821D1B}" type="slidenum">
              <a:rPr lang="ru-RU" smtClean="0">
                <a:solidFill>
                  <a:prstClr val="black">
                    <a:tint val="75000"/>
                  </a:prstClr>
                </a:solidFill>
              </a:rPr>
              <a:pPr/>
              <a:t>8</a:t>
            </a:fld>
            <a:endParaRPr lang="ru-RU" dirty="0">
              <a:solidFill>
                <a:prstClr val="black">
                  <a:tint val="75000"/>
                </a:prstClr>
              </a:solidFill>
            </a:endParaRPr>
          </a:p>
        </p:txBody>
      </p:sp>
      <p:graphicFrame>
        <p:nvGraphicFramePr>
          <p:cNvPr id="9" name="Диаграмма 8"/>
          <p:cNvGraphicFramePr/>
          <p:nvPr>
            <p:extLst/>
          </p:nvPr>
        </p:nvGraphicFramePr>
        <p:xfrm>
          <a:off x="1166786" y="1071546"/>
          <a:ext cx="4722318" cy="250147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644920" y="983843"/>
            <a:ext cx="8928992" cy="1892826"/>
          </a:xfrm>
          <a:prstGeom prst="rect">
            <a:avLst/>
          </a:prstGeom>
          <a:noFill/>
        </p:spPr>
        <p:txBody>
          <a:bodyPr wrap="square" rtlCol="0">
            <a:spAutoFit/>
          </a:bodyPr>
          <a:lstStyle/>
          <a:p>
            <a:pPr algn="just">
              <a:spcAft>
                <a:spcPts val="600"/>
              </a:spcAft>
            </a:pPr>
            <a:r>
              <a:rPr lang="ru-RU" sz="1600" dirty="0" smtClean="0">
                <a:latin typeface="Times New Roman" pitchFamily="18" charset="0"/>
                <a:cs typeface="Times New Roman" pitchFamily="18" charset="0"/>
              </a:rPr>
              <a:t>	Сохранившаяся в 2021 году нестабильная экономическая ситуация в стране, связанная с распространением </a:t>
            </a:r>
            <a:r>
              <a:rPr lang="ru-RU" sz="1600" dirty="0" err="1" smtClean="0">
                <a:latin typeface="Times New Roman" pitchFamily="18" charset="0"/>
                <a:cs typeface="Times New Roman" pitchFamily="18" charset="0"/>
              </a:rPr>
              <a:t>коронавирусной</a:t>
            </a:r>
            <a:r>
              <a:rPr lang="ru-RU" sz="1600" dirty="0" smtClean="0">
                <a:latin typeface="Times New Roman" pitchFamily="18" charset="0"/>
                <a:cs typeface="Times New Roman" pitchFamily="18" charset="0"/>
              </a:rPr>
              <a:t> инфекции, повлекла за собой необходимость изучения и анализа состояния бизнеса, удовлетворенности, доступности  и эффективности мер государственной поддержки бизнеса в условиях пандемии.</a:t>
            </a:r>
          </a:p>
          <a:p>
            <a:pPr algn="just">
              <a:spcAft>
                <a:spcPts val="600"/>
              </a:spcAft>
            </a:pPr>
            <a:r>
              <a:rPr lang="ru-RU" sz="1600" dirty="0" smtClean="0">
                <a:latin typeface="Times New Roman" pitchFamily="18" charset="0"/>
                <a:cs typeface="Times New Roman" pitchFamily="18" charset="0"/>
              </a:rPr>
              <a:t>	В </a:t>
            </a:r>
            <a:r>
              <a:rPr lang="ru-RU" sz="1600" dirty="0">
                <a:latin typeface="Times New Roman" pitchFamily="18" charset="0"/>
                <a:cs typeface="Times New Roman" pitchFamily="18" charset="0"/>
              </a:rPr>
              <a:t>течение 2021 года неоднократно проводились опросы предпринимательского сообщества по темам, связанным с деятельностью компаний в условиях сохраняющейся пандемии </a:t>
            </a:r>
            <a:r>
              <a:rPr lang="en-US" sz="1600" dirty="0">
                <a:latin typeface="Times New Roman" pitchFamily="18" charset="0"/>
                <a:cs typeface="Times New Roman" pitchFamily="18" charset="0"/>
              </a:rPr>
              <a:t>COVID-19</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pic>
        <p:nvPicPr>
          <p:cNvPr id="3" name="Рисунок 2"/>
          <p:cNvPicPr>
            <a:picLocks noChangeAspect="1"/>
          </p:cNvPicPr>
          <p:nvPr/>
        </p:nvPicPr>
        <p:blipFill>
          <a:blip r:embed="rId6"/>
          <a:stretch>
            <a:fillRect/>
          </a:stretch>
        </p:blipFill>
        <p:spPr>
          <a:xfrm>
            <a:off x="720000" y="6300000"/>
            <a:ext cx="7273158" cy="432854"/>
          </a:xfrm>
          <a:prstGeom prst="rect">
            <a:avLst/>
          </a:prstGeom>
        </p:spPr>
      </p:pic>
      <p:graphicFrame>
        <p:nvGraphicFramePr>
          <p:cNvPr id="14" name="Диаграмма 13"/>
          <p:cNvGraphicFramePr>
            <a:graphicFrameLocks noChangeAspect="1"/>
          </p:cNvGraphicFramePr>
          <p:nvPr>
            <p:extLst/>
          </p:nvPr>
        </p:nvGraphicFramePr>
        <p:xfrm>
          <a:off x="452406" y="2876669"/>
          <a:ext cx="4323508" cy="2917259"/>
        </p:xfrm>
        <a:graphic>
          <a:graphicData uri="http://schemas.openxmlformats.org/drawingml/2006/chart">
            <c:chart xmlns:c="http://schemas.openxmlformats.org/drawingml/2006/chart" xmlns:r="http://schemas.openxmlformats.org/officeDocument/2006/relationships" r:id="rId7"/>
          </a:graphicData>
        </a:graphic>
      </p:graphicFrame>
      <p:sp>
        <p:nvSpPr>
          <p:cNvPr id="4" name="TextBox 3"/>
          <p:cNvSpPr txBox="1"/>
          <p:nvPr/>
        </p:nvSpPr>
        <p:spPr>
          <a:xfrm>
            <a:off x="4886901" y="3277344"/>
            <a:ext cx="4635148" cy="2062103"/>
          </a:xfrm>
          <a:prstGeom prst="rect">
            <a:avLst/>
          </a:prstGeom>
          <a:noFill/>
        </p:spPr>
        <p:txBody>
          <a:bodyPr wrap="square" rtlCol="0">
            <a:spAutoFit/>
          </a:bodyPr>
          <a:lstStyle/>
          <a:p>
            <a:pPr lvl="0" algn="just">
              <a:spcAft>
                <a:spcPts val="600"/>
              </a:spcAft>
            </a:pPr>
            <a:r>
              <a:rPr lang="ru-RU" sz="1600" dirty="0" smtClean="0">
                <a:solidFill>
                  <a:prstClr val="black"/>
                </a:solidFill>
                <a:latin typeface="Times New Roman" pitchFamily="18" charset="0"/>
                <a:cs typeface="Times New Roman" pitchFamily="18" charset="0"/>
              </a:rPr>
              <a:t>Результаты </a:t>
            </a:r>
            <a:r>
              <a:rPr lang="ru-RU" sz="1600" dirty="0">
                <a:solidFill>
                  <a:prstClr val="black"/>
                </a:solidFill>
                <a:latin typeface="Times New Roman" pitchFamily="18" charset="0"/>
                <a:cs typeface="Times New Roman" pitchFamily="18" charset="0"/>
              </a:rPr>
              <a:t>мониторинга «Оценка состояния бизнеса и эффективности мер государственной поддержки» показывают, что половине опрошенных предпринимателей удалось воспользоваться мерами государственной поддержки, четверть предпринимателей не смогли воспользоваться мерами поддержки, оставшаяся часть не пыталась получить помощь государства.</a:t>
            </a:r>
          </a:p>
        </p:txBody>
      </p:sp>
      <p:sp>
        <p:nvSpPr>
          <p:cNvPr id="5" name="TextBox 4"/>
          <p:cNvSpPr txBox="1"/>
          <p:nvPr/>
        </p:nvSpPr>
        <p:spPr>
          <a:xfrm>
            <a:off x="1014078" y="5674693"/>
            <a:ext cx="8546744" cy="422167"/>
          </a:xfrm>
          <a:prstGeom prst="rect">
            <a:avLst/>
          </a:prstGeom>
          <a:noFill/>
        </p:spPr>
        <p:txBody>
          <a:bodyPr wrap="square" rtlCol="0">
            <a:spAutoFit/>
          </a:bodyPr>
          <a:lstStyle/>
          <a:p>
            <a:pPr algn="just">
              <a:lnSpc>
                <a:spcPct val="150000"/>
              </a:lnSpc>
              <a:spcAft>
                <a:spcPts val="600"/>
              </a:spcAft>
            </a:pPr>
            <a:r>
              <a:rPr lang="ru-RU" sz="1600" dirty="0">
                <a:latin typeface="Times New Roman" pitchFamily="18" charset="0"/>
                <a:cs typeface="Times New Roman" pitchFamily="18" charset="0"/>
              </a:rPr>
              <a:t>Следует </a:t>
            </a:r>
            <a:r>
              <a:rPr lang="ru-RU" sz="1600" dirty="0" smtClean="0">
                <a:latin typeface="Times New Roman" pitchFamily="18" charset="0"/>
                <a:cs typeface="Times New Roman" pitchFamily="18" charset="0"/>
              </a:rPr>
              <a:t>остановиться </a:t>
            </a:r>
            <a:r>
              <a:rPr lang="ru-RU" sz="1600" dirty="0">
                <a:latin typeface="Times New Roman" pitchFamily="18" charset="0"/>
                <a:cs typeface="Times New Roman" pitchFamily="18" charset="0"/>
              </a:rPr>
              <a:t>и </a:t>
            </a:r>
            <a:r>
              <a:rPr lang="ru-RU" sz="1600" dirty="0" smtClean="0">
                <a:latin typeface="Times New Roman" pitchFamily="18" charset="0"/>
                <a:cs typeface="Times New Roman" pitchFamily="18" charset="0"/>
              </a:rPr>
              <a:t>на других данных, </a:t>
            </a:r>
            <a:r>
              <a:rPr lang="ru-RU" sz="1600" dirty="0">
                <a:latin typeface="Times New Roman" pitchFamily="18" charset="0"/>
                <a:cs typeface="Times New Roman" pitchFamily="18" charset="0"/>
              </a:rPr>
              <a:t>характеризующих состояние бизнеса </a:t>
            </a:r>
            <a:r>
              <a:rPr lang="ru-RU" sz="1600" dirty="0" smtClean="0">
                <a:latin typeface="Times New Roman" pitchFamily="18" charset="0"/>
                <a:cs typeface="Times New Roman" pitchFamily="18" charset="0"/>
              </a:rPr>
              <a:t>в регионе.</a:t>
            </a:r>
            <a:endParaRPr lang="ru-RU" dirty="0"/>
          </a:p>
        </p:txBody>
      </p:sp>
    </p:spTree>
    <p:extLst>
      <p:ext uri="{BB962C8B-B14F-4D97-AF65-F5344CB8AC3E}">
        <p14:creationId xmlns:p14="http://schemas.microsoft.com/office/powerpoint/2010/main" val="4031078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4578" name="Rectangle 2"/>
          <p:cNvSpPr>
            <a:spLocks noGrp="1" noChangeArrowheads="1"/>
          </p:cNvSpPr>
          <p:nvPr>
            <p:ph type="title"/>
          </p:nvPr>
        </p:nvSpPr>
        <p:spPr>
          <a:xfrm>
            <a:off x="632520" y="548680"/>
            <a:ext cx="8712968" cy="387352"/>
          </a:xfrm>
          <a:solidFill>
            <a:schemeClr val="accent5">
              <a:lumMod val="75000"/>
            </a:schemeClr>
          </a:solidFill>
        </p:spPr>
        <p:txBody>
          <a:bodyPr>
            <a:normAutofit fontScale="90000"/>
          </a:bodyPr>
          <a:lstStyle/>
          <a:p>
            <a:pPr algn="ctr">
              <a:lnSpc>
                <a:spcPct val="100000"/>
              </a:lnSpc>
              <a:defRPr/>
            </a:pPr>
            <a:r>
              <a:rPr lang="ru-RU" sz="2000" b="1" dirty="0">
                <a:solidFill>
                  <a:schemeClr val="bg1"/>
                </a:solidFill>
              </a:rPr>
              <a:t>АНАЛИЗ СОСТОЯНИЯ </a:t>
            </a:r>
            <a:r>
              <a:rPr lang="ru-RU" sz="2000" b="1" dirty="0" smtClean="0">
                <a:solidFill>
                  <a:schemeClr val="bg1"/>
                </a:solidFill>
              </a:rPr>
              <a:t>БИЗНЕСА 2021</a:t>
            </a:r>
            <a:endParaRPr lang="ru-RU" sz="2000" b="1" dirty="0">
              <a:solidFill>
                <a:schemeClr val="bg1"/>
              </a:solidFill>
            </a:endParaRPr>
          </a:p>
        </p:txBody>
      </p:sp>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r="83639"/>
          <a:stretch/>
        </p:blipFill>
        <p:spPr>
          <a:xfrm>
            <a:off x="216000" y="6120000"/>
            <a:ext cx="686301" cy="728695"/>
          </a:xfrm>
          <a:prstGeom prst="rect">
            <a:avLst/>
          </a:prstGeom>
        </p:spPr>
      </p:pic>
      <p:sp>
        <p:nvSpPr>
          <p:cNvPr id="7" name="Прямоугольник 6"/>
          <p:cNvSpPr/>
          <p:nvPr/>
        </p:nvSpPr>
        <p:spPr>
          <a:xfrm>
            <a:off x="793147" y="4829317"/>
            <a:ext cx="8664012" cy="830989"/>
          </a:xfrm>
          <a:prstGeom prst="rect">
            <a:avLst/>
          </a:prstGeom>
        </p:spPr>
        <p:txBody>
          <a:bodyPr wrap="square" lIns="91432" tIns="45716" rIns="91432" bIns="45716">
            <a:spAutoFit/>
          </a:bodyPr>
          <a:lstStyle/>
          <a:p>
            <a:pPr algn="just">
              <a:spcAft>
                <a:spcPts val="600"/>
              </a:spcAft>
            </a:pPr>
            <a:r>
              <a:rPr lang="ru-RU" sz="1600" dirty="0" smtClean="0">
                <a:latin typeface="Times New Roman" pitchFamily="18" charset="0"/>
                <a:cs typeface="Times New Roman" pitchFamily="18" charset="0"/>
              </a:rPr>
              <a:t>Анализ ситуации показал, что 48% респондентов не смогли восстановить обороты компаний  до докризисных в 2019 году (по России – 62,7%). При этом 49% респондентов  восстановили обороты бизнеса или даже превысили  докризисные показатели (по России – 28,5%).</a:t>
            </a:r>
            <a:endParaRPr lang="ru-RU" sz="1600" dirty="0"/>
          </a:p>
        </p:txBody>
      </p:sp>
      <p:sp>
        <p:nvSpPr>
          <p:cNvPr id="8" name="Номер слайда 7"/>
          <p:cNvSpPr>
            <a:spLocks noGrp="1"/>
          </p:cNvSpPr>
          <p:nvPr>
            <p:ph type="sldNum" sz="quarter" idx="12"/>
          </p:nvPr>
        </p:nvSpPr>
        <p:spPr>
          <a:xfrm>
            <a:off x="7310454" y="6286527"/>
            <a:ext cx="2228850" cy="365125"/>
          </a:xfrm>
        </p:spPr>
        <p:txBody>
          <a:bodyPr/>
          <a:lstStyle/>
          <a:p>
            <a:fld id="{6530CDF8-A18F-4A9A-B357-39450E821D1B}" type="slidenum">
              <a:rPr lang="ru-RU" smtClean="0">
                <a:solidFill>
                  <a:prstClr val="black">
                    <a:tint val="75000"/>
                  </a:prstClr>
                </a:solidFill>
              </a:rPr>
              <a:pPr/>
              <a:t>9</a:t>
            </a:fld>
            <a:endParaRPr lang="ru-RU" dirty="0">
              <a:solidFill>
                <a:prstClr val="black">
                  <a:tint val="75000"/>
                </a:prstClr>
              </a:solidFill>
            </a:endParaRPr>
          </a:p>
        </p:txBody>
      </p:sp>
      <p:graphicFrame>
        <p:nvGraphicFramePr>
          <p:cNvPr id="9" name="Диаграмма 8"/>
          <p:cNvGraphicFramePr>
            <a:graphicFrameLocks noChangeAspect="1"/>
          </p:cNvGraphicFramePr>
          <p:nvPr>
            <p:extLst>
              <p:ext uri="{D42A27DB-BD31-4B8C-83A1-F6EECF244321}">
                <p14:modId xmlns:p14="http://schemas.microsoft.com/office/powerpoint/2010/main" val="3781034680"/>
              </p:ext>
            </p:extLst>
          </p:nvPr>
        </p:nvGraphicFramePr>
        <p:xfrm>
          <a:off x="382837" y="1052736"/>
          <a:ext cx="9361040" cy="3760919"/>
        </p:xfrm>
        <a:graphic>
          <a:graphicData uri="http://schemas.openxmlformats.org/drawingml/2006/chart">
            <c:chart xmlns:c="http://schemas.openxmlformats.org/drawingml/2006/chart" xmlns:r="http://schemas.openxmlformats.org/officeDocument/2006/relationships" r:id="rId4"/>
          </a:graphicData>
        </a:graphic>
      </p:graphicFrame>
      <p:pic>
        <p:nvPicPr>
          <p:cNvPr id="10" name="Рисунок 9"/>
          <p:cNvPicPr>
            <a:picLocks noChangeAspect="1"/>
          </p:cNvPicPr>
          <p:nvPr/>
        </p:nvPicPr>
        <p:blipFill>
          <a:blip r:embed="rId5"/>
          <a:stretch>
            <a:fillRect/>
          </a:stretch>
        </p:blipFill>
        <p:spPr>
          <a:xfrm>
            <a:off x="720000" y="6300000"/>
            <a:ext cx="7273158" cy="432854"/>
          </a:xfrm>
          <a:prstGeom prst="rect">
            <a:avLst/>
          </a:prstGeom>
        </p:spPr>
      </p:pic>
    </p:spTree>
    <p:extLst>
      <p:ext uri="{BB962C8B-B14F-4D97-AF65-F5344CB8AC3E}">
        <p14:creationId xmlns:p14="http://schemas.microsoft.com/office/powerpoint/2010/main" val="477923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64914</TotalTime>
  <Words>3109</Words>
  <Application>Microsoft Office PowerPoint</Application>
  <PresentationFormat>Лист A4 (210x297 мм)</PresentationFormat>
  <Paragraphs>501</Paragraphs>
  <Slides>44</Slides>
  <Notes>15</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44</vt:i4>
      </vt:variant>
    </vt:vector>
  </HeadingPairs>
  <TitlesOfParts>
    <vt:vector size="51" baseType="lpstr">
      <vt:lpstr>Arial</vt:lpstr>
      <vt:lpstr>Bookman Old Style</vt:lpstr>
      <vt:lpstr>Calibri</vt:lpstr>
      <vt:lpstr>Calibri Light</vt:lpstr>
      <vt:lpstr>Circe Extra Bold</vt:lpstr>
      <vt:lpstr>Times New Roman</vt:lpstr>
      <vt:lpstr>Office Theme</vt:lpstr>
      <vt:lpstr>    ДОКЛАД  УПОЛНОМОЧЕННОГО ПО ЗАЩИТЕ ПРАВ ПРЕДПРИНИМАТЕЛЕЙ  В КОСТРОМСКОЙ ОБЛАСТИ  ЗА 2021 ГОД         г. Кострома, 2022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АНАЛИЗ СОСТОЯНИЯ БИЗНЕСА 2021</vt:lpstr>
      <vt:lpstr>АНАЛИЗ СОСТОЯНИЯ БИЗНЕСА 2021</vt:lpstr>
      <vt:lpstr>АНАЛИЗ СОСТОЯНИЯ БИЗНЕСА 2021</vt:lpstr>
      <vt:lpstr>АНАЛИЗ СОСТОЯНИЯ БИЗНЕСА 2021</vt:lpstr>
      <vt:lpstr>АНАЛИЗ СОСТОЯНИЯ БИЗНЕСА 2021</vt:lpstr>
      <vt:lpstr>АНАЛИЗ СОСТОЯНИЯ БИЗНЕСА 2021</vt:lpstr>
      <vt:lpstr>АНАЛИЗ СОСТОЯНИЯ БИЗНЕСА 2021</vt:lpstr>
      <vt:lpstr>АНАЛИЗ СОСТОЯНИЯ БИЗНЕСА 2021</vt:lpstr>
      <vt:lpstr>Презентация PowerPoint</vt:lpstr>
      <vt:lpstr>ОБРАЩЕНИЯ ПРЕДПРИНИМАТЕЛЕЙ  </vt:lpstr>
      <vt:lpstr>ОБРАЩЕНИЯ ПРЕДПРИНИМАТЕЛЕЙ  </vt:lpstr>
      <vt:lpstr> ОСНОВНЫЕ ТЕМЫ ОБРАЩЕНИЙ </vt:lpstr>
      <vt:lpstr>ОСНОВНЫЕ ТЕМЫ ОБРАЩЕНИЙ</vt:lpstr>
      <vt:lpstr>ОСНОВНЫЕ ТЕМЫ ОБРАЩЕНИЙ</vt:lpstr>
      <vt:lpstr> ОСНОВНЫЕ ТЕМЫ ОБРАЩЕНИЙ </vt:lpstr>
      <vt:lpstr> ОСНОВНЫЕ ТЕМЫ ОБРАЩЕНИЙ </vt:lpstr>
      <vt:lpstr>ПРИМЕРЫ УСПЕШНОГО РАССМОТРЕНИЯ ЖАЛОБ</vt:lpstr>
      <vt:lpstr>ПРИМЕРЫ УСПЕШНОГО РАССМОТРЕНИЯ ЖАЛОБ</vt:lpstr>
      <vt:lpstr>ОБРАЩЕНИЯ ПРЕДПРИНИМАТЕЛЕЙ  </vt:lpstr>
      <vt:lpstr>ПРИМЕРЫ УСПЕШНОГО РАССМОТРЕНИЯ ЖАЛОБ</vt:lpstr>
      <vt:lpstr>СИСТЕМНЫЕ ПРОБЛЕМЫ</vt:lpstr>
      <vt:lpstr>СИСТЕМНЫЕ ПРОБЛЕМЫ</vt:lpstr>
      <vt:lpstr>СИСТЕМНЫЕ ПРОБЛЕМЫ</vt:lpstr>
      <vt:lpstr>СИСТЕМНЫЕ ПРОБЛЕМЫ</vt:lpstr>
      <vt:lpstr>СИСТЕМНЫЕ ПРОБЛЕМЫ</vt:lpstr>
      <vt:lpstr>ВЗАИМОДЕЙСТВИЕ  С ОРГАНАМИ ВЛАСТИ, ОБЩЕСТВЕННЫМИ ОРГАНИЗАЦИЯМИ</vt:lpstr>
      <vt:lpstr>ВЗАИМОДЕЙСТВИЕ С ОРГАНАМИ ГОСУДАРСТВЕННОЙ ВЛАСТИ</vt:lpstr>
      <vt:lpstr>ВЗАИМОДЕЙСТВИЕ С ОРГАНАМИ ГОСУДАРСТВЕННОЙ ВЛАСТИ</vt:lpstr>
      <vt:lpstr>ВЗАИМОДЕЙСТВИЕ С ОРГАНАМИ ГОСУДАРСТВЕННОЙ ВЛАСТИ</vt:lpstr>
      <vt:lpstr>ВЗАИМОДЕЙСТВИЕ С ОРГАНАМИ ГОСУДАРСТВЕННОЙ ВЛАСТИ</vt:lpstr>
      <vt:lpstr>ВЗАИМОДЕЙСТВИЕ С ОБЩЕСТВЕННЫМИ ОРГАНИЗАЦИЯМИ</vt:lpstr>
      <vt:lpstr>ОЦЕНКА РЕГУЛИРУЮЩЕГО ВОЗДЕЙСТВИЯ НОРМАТИВНЫХ ПРАВОВЫХ АКТОВ </vt:lpstr>
      <vt:lpstr>ИНФОРМАЦИОННОЕ ОБЕСПЕЧЕНИЕ ДЕЯТЕЛЬНОСТИ УПОЛНОМОЧЕННОГО</vt:lpstr>
      <vt:lpstr>ВЫВОДЫ</vt:lpstr>
      <vt:lpstr>ОСНОВНЫЕ ЗАДАЧИ НА ПОСЛЕДУЮЩИЙ ПЕРИОД  2022 ГОД</vt:lpstr>
      <vt:lpstr>Презентация PowerPoint</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Костя</cp:lastModifiedBy>
  <cp:revision>1023</cp:revision>
  <cp:lastPrinted>2022-03-29T08:09:36Z</cp:lastPrinted>
  <dcterms:created xsi:type="dcterms:W3CDTF">2018-09-04T05:58:58Z</dcterms:created>
  <dcterms:modified xsi:type="dcterms:W3CDTF">2022-04-07T08:52:31Z</dcterms:modified>
</cp:coreProperties>
</file>