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63" r:id="rId2"/>
    <p:sldId id="299" r:id="rId3"/>
    <p:sldId id="328" r:id="rId4"/>
    <p:sldId id="298" r:id="rId5"/>
    <p:sldId id="317" r:id="rId6"/>
    <p:sldId id="358" r:id="rId7"/>
    <p:sldId id="359" r:id="rId8"/>
    <p:sldId id="326" r:id="rId9"/>
    <p:sldId id="327" r:id="rId10"/>
    <p:sldId id="330" r:id="rId11"/>
    <p:sldId id="331" r:id="rId12"/>
    <p:sldId id="338" r:id="rId13"/>
    <p:sldId id="365" r:id="rId14"/>
    <p:sldId id="366" r:id="rId15"/>
    <p:sldId id="344" r:id="rId16"/>
    <p:sldId id="345" r:id="rId17"/>
    <p:sldId id="346" r:id="rId18"/>
    <p:sldId id="349" r:id="rId19"/>
    <p:sldId id="347" r:id="rId20"/>
    <p:sldId id="351" r:id="rId21"/>
    <p:sldId id="352" r:id="rId22"/>
    <p:sldId id="348" r:id="rId23"/>
    <p:sldId id="353" r:id="rId24"/>
    <p:sldId id="360" r:id="rId25"/>
    <p:sldId id="361" r:id="rId26"/>
    <p:sldId id="362" r:id="rId27"/>
    <p:sldId id="363" r:id="rId28"/>
    <p:sldId id="354" r:id="rId29"/>
    <p:sldId id="357" r:id="rId30"/>
    <p:sldId id="355" r:id="rId31"/>
    <p:sldId id="339" r:id="rId32"/>
    <p:sldId id="337" r:id="rId33"/>
    <p:sldId id="367" r:id="rId34"/>
    <p:sldId id="368" r:id="rId35"/>
    <p:sldId id="340" r:id="rId36"/>
  </p:sldIdLst>
  <p:sldSz cx="9906000" cy="6858000" type="A4"/>
  <p:notesSz cx="6797675" cy="9926638"/>
  <p:defaultTextStyle>
    <a:defPPr>
      <a:defRPr lang="ru-RU"/>
    </a:defPPr>
    <a:lvl1pPr marL="0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4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8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595" autoAdjust="0"/>
  </p:normalViewPr>
  <p:slideViewPr>
    <p:cSldViewPr>
      <p:cViewPr>
        <p:scale>
          <a:sx n="100" d="100"/>
          <a:sy n="100" d="100"/>
        </p:scale>
        <p:origin x="-1596" y="-1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Юридические лица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Всего на 01.01.2020 г.: 23152</c:v>
                </c:pt>
                <c:pt idx="1">
                  <c:v>Всего на  01.01.2021: 22063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8961</c:v>
                </c:pt>
                <c:pt idx="1">
                  <c:v>8371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Индивидуальные предприниматели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Всего на 01.01.2020 г.: 23152</c:v>
                </c:pt>
                <c:pt idx="1">
                  <c:v>Всего на  01.01.2021: 22063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14191</c:v>
                </c:pt>
                <c:pt idx="1">
                  <c:v>13692</c:v>
                </c:pt>
              </c:numCache>
            </c:numRef>
          </c:val>
        </c:ser>
        <c:shape val="box"/>
        <c:axId val="112064000"/>
        <c:axId val="112065536"/>
        <c:axId val="0"/>
      </c:bar3DChart>
      <c:catAx>
        <c:axId val="112064000"/>
        <c:scaling>
          <c:orientation val="minMax"/>
        </c:scaling>
        <c:axPos val="b"/>
        <c:numFmt formatCode="General" sourceLinked="1"/>
        <c:tickLblPos val="nextTo"/>
        <c:crossAx val="112065536"/>
        <c:crosses val="autoZero"/>
        <c:auto val="1"/>
        <c:lblAlgn val="ctr"/>
        <c:lblOffset val="100"/>
      </c:catAx>
      <c:valAx>
        <c:axId val="1120655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2064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b="0" dirty="0"/>
              <a:t>На 01.01.2020 г</a:t>
            </a:r>
            <a:r>
              <a:rPr lang="ru-RU" b="0" dirty="0" smtClean="0"/>
              <a:t>.            всего</a:t>
            </a:r>
            <a:r>
              <a:rPr lang="ru-RU" b="0" baseline="0" dirty="0" smtClean="0"/>
              <a:t> </a:t>
            </a:r>
            <a:r>
              <a:rPr lang="ru-RU" b="0" dirty="0" smtClean="0"/>
              <a:t>22975</a:t>
            </a:r>
            <a:endParaRPr lang="ru-RU" b="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УСН</c:v>
                </c:pt>
                <c:pt idx="1">
                  <c:v>ЕСХН</c:v>
                </c:pt>
                <c:pt idx="2">
                  <c:v>ПСН</c:v>
                </c:pt>
                <c:pt idx="3">
                  <c:v>НПД</c:v>
                </c:pt>
                <c:pt idx="4">
                  <c:v>ЕНВД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15194</c:v>
                </c:pt>
                <c:pt idx="1">
                  <c:v>243</c:v>
                </c:pt>
                <c:pt idx="2">
                  <c:v>1178</c:v>
                </c:pt>
                <c:pt idx="3">
                  <c:v>0</c:v>
                </c:pt>
                <c:pt idx="4">
                  <c:v>6360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8580051162060172"/>
          <c:y val="0.30795288868023346"/>
          <c:w val="0.20238647142644994"/>
          <c:h val="0.474444488712105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b="0" dirty="0"/>
              <a:t>На 01.01.2021 г</a:t>
            </a:r>
            <a:r>
              <a:rPr lang="ru-RU" b="0" dirty="0" smtClean="0"/>
              <a:t>.          Всего</a:t>
            </a:r>
            <a:r>
              <a:rPr lang="ru-RU" b="0" baseline="0" dirty="0" smtClean="0"/>
              <a:t> </a:t>
            </a:r>
            <a:r>
              <a:rPr lang="ru-RU" b="0" dirty="0" smtClean="0"/>
              <a:t>25787</a:t>
            </a:r>
            <a:endParaRPr lang="ru-RU" b="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01.01.2021</c:v>
                </c:pt>
              </c:strCache>
            </c:strRef>
          </c:tx>
          <c:dPt>
            <c:idx val="0"/>
            <c:explosion val="1"/>
          </c:dPt>
          <c:dPt>
            <c:idx val="2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УСН</c:v>
                </c:pt>
                <c:pt idx="1">
                  <c:v>ЕСХН</c:v>
                </c:pt>
                <c:pt idx="2">
                  <c:v>ПСН</c:v>
                </c:pt>
                <c:pt idx="3">
                  <c:v>НПД</c:v>
                </c:pt>
                <c:pt idx="4">
                  <c:v>ЕНВД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18969</c:v>
                </c:pt>
                <c:pt idx="1">
                  <c:v>270</c:v>
                </c:pt>
                <c:pt idx="2">
                  <c:v>4221</c:v>
                </c:pt>
                <c:pt idx="3">
                  <c:v>2327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132550917072069"/>
          <c:y val="0.30091880701936163"/>
          <c:w val="0.2638965449664093"/>
          <c:h val="0.452564752018771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Pt>
            <c:idx val="2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Жалобы </c:v>
                </c:pt>
                <c:pt idx="1">
                  <c:v>Заявления</c:v>
                </c:pt>
                <c:pt idx="2">
                  <c:v>Устные обращения </c:v>
                </c:pt>
                <c:pt idx="3">
                  <c:v>Федеральные жалобы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21</c:v>
                </c:pt>
                <c:pt idx="2">
                  <c:v>27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Pt>
            <c:idx val="2"/>
            <c:spPr>
              <a:solidFill>
                <a:srgbClr val="92D050"/>
              </a:solidFill>
            </c:spPr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Жалобы </c:v>
                </c:pt>
                <c:pt idx="1">
                  <c:v>Заявления</c:v>
                </c:pt>
                <c:pt idx="2">
                  <c:v>Устные обращения </c:v>
                </c:pt>
                <c:pt idx="3">
                  <c:v>Федеральные жалобы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31</c:v>
                </c:pt>
                <c:pt idx="2">
                  <c:v>269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163262707387769"/>
          <c:y val="0.28079306646276775"/>
          <c:w val="0.34358949234086023"/>
          <c:h val="0.56661007539458075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>
                  <a:alpha val="84000"/>
                </a:srgbClr>
              </a:solidFill>
            </c:spPr>
          </c:dPt>
          <c:dPt>
            <c:idx val="2"/>
            <c:spPr>
              <a:ln w="12700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  <a:r>
                      <a:rPr lang="en-US"/>
                      <a:t>
</a:t>
                    </a:r>
                    <a:r>
                      <a:rPr lang="ru-RU" smtClean="0"/>
                      <a:t>14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Val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en-US" dirty="0"/>
                      <a:t>
14%</a:t>
                    </a:r>
                  </a:p>
                </c:rich>
              </c:tx>
              <c:dLblPos val="inEnd"/>
              <c:showLegendKey val="1"/>
              <c:showVal val="1"/>
              <c:showPercent val="1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  <a:r>
                      <a:rPr lang="en-US"/>
                      <a:t>
</a:t>
                    </a:r>
                    <a:r>
                      <a:rPr lang="ru-RU" smtClean="0"/>
                      <a:t>22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Val val="1"/>
              <c:showPercent val="1"/>
              <c:separator>
</c:separator>
            </c:dLbl>
            <c:dLblPos val="inEnd"/>
            <c:showVal val="1"/>
            <c:showPercent val="1"/>
            <c:separator>
</c:separator>
          </c:dLbls>
          <c:cat>
            <c:strRef>
              <c:f>Лист1!$A$2:$A$16</c:f>
              <c:strCache>
                <c:ptCount val="6"/>
                <c:pt idx="0">
                  <c:v>О совершенствовании законодательства (сохранение и продление действия специального налогового режима ЕНВД, снижеие размера потенциально возможного к получению дохода при применении ПСН, льготные ставках налога в связи с применением УСН)</c:v>
                </c:pt>
                <c:pt idx="1">
                  <c:v>Имущественные и земельные отношения</c:v>
                </c:pt>
                <c:pt idx="2">
                  <c:v>Жалобы на субъектов монополий</c:v>
                </c:pt>
                <c:pt idx="3">
                  <c:v>Задолженность по исполненным государственным и муниципальным контрактам</c:v>
                </c:pt>
                <c:pt idx="4">
                  <c:v>Деятельность контрольно-надзорных органов</c:v>
                </c:pt>
                <c:pt idx="5">
                  <c:v>Прочее (маркировка товаров, наложение караннтинных зон на лесные участки, обращение с ТКО)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13</c:v>
                </c:pt>
                <c:pt idx="1">
                  <c:v>13</c:v>
                </c:pt>
                <c:pt idx="2">
                  <c:v>8</c:v>
                </c:pt>
                <c:pt idx="3">
                  <c:v>21</c:v>
                </c:pt>
                <c:pt idx="4">
                  <c:v>16</c:v>
                </c:pt>
                <c:pt idx="5">
                  <c:v>19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Количество и тематика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обращений </a:t>
            </a:r>
          </a:p>
          <a:p>
            <a:pPr>
              <a:defRPr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Всего 244 обращения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708555359581424"/>
          <c:y val="3.7925660479483564E-2"/>
        </c:manualLayout>
      </c:layout>
    </c:title>
    <c:plotArea>
      <c:layout>
        <c:manualLayout>
          <c:layoutTarget val="inner"/>
          <c:xMode val="edge"/>
          <c:yMode val="edge"/>
          <c:x val="7.4566737575607098E-2"/>
          <c:y val="0.24388727870285476"/>
          <c:w val="0.4834026865867363"/>
          <c:h val="0.648078327072327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3.2821500895215211E-2"/>
                  <c:y val="7.503382886792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63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(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dLbl>
              <c:idx val="1"/>
              <c:layout>
                <c:manualLayout>
                  <c:x val="8.7105168784387991E-4"/>
                  <c:y val="1.688830407719514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44 (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 (</a:t>
                    </a:r>
                    <a:r>
                      <a:rPr lang="en-US" dirty="0" smtClean="0"/>
                      <a:t>9%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</c:dLbl>
            <c:dLbl>
              <c:idx val="3"/>
              <c:layout>
                <c:manualLayout>
                  <c:x val="-1.8023509785597292E-2"/>
                  <c:y val="9.28730740875537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4(</a:t>
                    </a:r>
                    <a:r>
                      <a:rPr lang="en-US" dirty="0" smtClean="0"/>
                      <a:t>5%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(</a:t>
                    </a:r>
                    <a:r>
                      <a:rPr lang="en-US" smtClean="0"/>
                      <a:t>1%</a:t>
                    </a:r>
                    <a:r>
                      <a:rPr lang="ru-RU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numFmt formatCode="General" sourceLinked="0"/>
            <c:dLblPos val="bestFit"/>
            <c:showVal val="1"/>
            <c:showPercent val="1"/>
          </c:dLbls>
          <c:cat>
            <c:strRef>
              <c:f>Лист1!$A$2:$A$6</c:f>
              <c:strCache>
                <c:ptCount val="5"/>
                <c:pt idx="0">
                  <c:v>О разрешении на осуществление деятельности в условиях режима повышенной готовности         163</c:v>
                </c:pt>
                <c:pt idx="1">
                  <c:v>О достаточности мер поддержки бизнеса        44</c:v>
                </c:pt>
                <c:pt idx="2">
                  <c:v>О выделении кредитов по нулевой ставке на выплату з/п и др. неотложные нужды         21</c:v>
                </c:pt>
                <c:pt idx="3">
                  <c:v>О включении дополнительных ОКВЭДов в перечень наиболее пострадавших отраслей          14</c:v>
                </c:pt>
                <c:pt idx="4">
                  <c:v>О совершенствовании мер поддержки на региональном и федеральном уровнях      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163</c:v>
                </c:pt>
                <c:pt idx="1">
                  <c:v>44</c:v>
                </c:pt>
                <c:pt idx="2">
                  <c:v>21</c:v>
                </c:pt>
                <c:pt idx="3">
                  <c:v>14</c:v>
                </c:pt>
                <c:pt idx="4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270594503747762"/>
          <c:y val="0.10607930419851247"/>
          <c:w val="0.33835747293953916"/>
          <c:h val="0.8536246815420366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18F71-8F4A-4003-8AD0-523F60EB91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57BA6D-D191-4140-8C87-DEA227703DF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dirty="0" smtClean="0"/>
            <a:t>Уполномоченный по защите прав предпринимателей в Костромской области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 smtClean="0"/>
        </a:p>
      </dgm:t>
    </dgm:pt>
    <dgm:pt modelId="{2F3BF7E7-6DDD-40DF-8969-51F34552333D}" type="parTrans" cxnId="{DCD0FC89-ADA0-4C24-81AE-2A2349359B79}">
      <dgm:prSet/>
      <dgm:spPr/>
      <dgm:t>
        <a:bodyPr/>
        <a:lstStyle/>
        <a:p>
          <a:endParaRPr lang="ru-RU"/>
        </a:p>
      </dgm:t>
    </dgm:pt>
    <dgm:pt modelId="{88035C8C-44B5-46D9-BB18-2B1A74CC030C}" type="sibTrans" cxnId="{DCD0FC89-ADA0-4C24-81AE-2A2349359B79}">
      <dgm:prSet/>
      <dgm:spPr/>
      <dgm:t>
        <a:bodyPr/>
        <a:lstStyle/>
        <a:p>
          <a:endParaRPr lang="ru-RU"/>
        </a:p>
      </dgm:t>
    </dgm:pt>
    <dgm:pt modelId="{29E87B45-3BF1-4B96-ACB0-B98048A428D3}">
      <dgm:prSet phldrT="[Текст]"/>
      <dgm:spPr/>
      <dgm:t>
        <a:bodyPr/>
        <a:lstStyle/>
        <a:p>
          <a:r>
            <a:rPr lang="ru-RU" dirty="0" smtClean="0"/>
            <a:t>Общественные представители Уполномоченного </a:t>
          </a:r>
        </a:p>
        <a:p>
          <a:r>
            <a:rPr lang="ru-RU" dirty="0" smtClean="0"/>
            <a:t>- в муниципальных образованиях;</a:t>
          </a:r>
        </a:p>
        <a:p>
          <a:r>
            <a:rPr lang="ru-RU" dirty="0" smtClean="0"/>
            <a:t>- по  сферам  деятельности</a:t>
          </a:r>
          <a:endParaRPr lang="ru-RU" dirty="0"/>
        </a:p>
      </dgm:t>
    </dgm:pt>
    <dgm:pt modelId="{C6B6D0F0-ECE7-4504-A8E2-2CFA6C647CCC}" type="parTrans" cxnId="{4C870BB7-A6A7-4C64-B25C-7269B220A987}">
      <dgm:prSet/>
      <dgm:spPr/>
      <dgm:t>
        <a:bodyPr/>
        <a:lstStyle/>
        <a:p>
          <a:endParaRPr lang="ru-RU"/>
        </a:p>
      </dgm:t>
    </dgm:pt>
    <dgm:pt modelId="{6B7EF21B-06A0-43E0-8847-2985D2CF71CA}" type="sibTrans" cxnId="{4C870BB7-A6A7-4C64-B25C-7269B220A987}">
      <dgm:prSet/>
      <dgm:spPr/>
      <dgm:t>
        <a:bodyPr/>
        <a:lstStyle/>
        <a:p>
          <a:endParaRPr lang="ru-RU"/>
        </a:p>
      </dgm:t>
    </dgm:pt>
    <dgm:pt modelId="{5696BBED-68C5-4A56-9562-D995B81D0007}">
      <dgm:prSet phldrT="[Текст]"/>
      <dgm:spPr/>
      <dgm:t>
        <a:bodyPr/>
        <a:lstStyle/>
        <a:p>
          <a:r>
            <a:rPr lang="ru-RU" dirty="0" smtClean="0"/>
            <a:t>Аппарат Уполномоченного по защите прав предпринимателей в Костромской области</a:t>
          </a:r>
          <a:endParaRPr lang="ru-RU" dirty="0"/>
        </a:p>
      </dgm:t>
    </dgm:pt>
    <dgm:pt modelId="{76519E55-C235-4B3B-9EAE-307657A35582}" type="parTrans" cxnId="{E29F26F8-18CD-4656-BC8E-15453BE27BCA}">
      <dgm:prSet/>
      <dgm:spPr/>
      <dgm:t>
        <a:bodyPr/>
        <a:lstStyle/>
        <a:p>
          <a:endParaRPr lang="ru-RU"/>
        </a:p>
      </dgm:t>
    </dgm:pt>
    <dgm:pt modelId="{F1B615B2-3280-496A-A0F6-9256E343E594}" type="sibTrans" cxnId="{E29F26F8-18CD-4656-BC8E-15453BE27BCA}">
      <dgm:prSet/>
      <dgm:spPr/>
      <dgm:t>
        <a:bodyPr/>
        <a:lstStyle/>
        <a:p>
          <a:endParaRPr lang="ru-RU"/>
        </a:p>
      </dgm:t>
    </dgm:pt>
    <dgm:pt modelId="{B678F417-F805-46C4-B37B-8957FB989158}">
      <dgm:prSet phldrT="[Текст]"/>
      <dgm:spPr/>
      <dgm:t>
        <a:bodyPr/>
        <a:lstStyle/>
        <a:p>
          <a:r>
            <a:rPr lang="ru-RU" dirty="0" smtClean="0"/>
            <a:t>Консультативный совет при Уполномоченном </a:t>
          </a:r>
          <a:endParaRPr lang="ru-RU" dirty="0"/>
        </a:p>
      </dgm:t>
    </dgm:pt>
    <dgm:pt modelId="{D1EA7034-2015-4436-BCEE-2DFF3A8FDA60}" type="sibTrans" cxnId="{4695663A-424D-47D5-B328-DDAEB78B55AD}">
      <dgm:prSet/>
      <dgm:spPr/>
      <dgm:t>
        <a:bodyPr/>
        <a:lstStyle/>
        <a:p>
          <a:endParaRPr lang="ru-RU"/>
        </a:p>
      </dgm:t>
    </dgm:pt>
    <dgm:pt modelId="{3CF0F9BA-EAD9-47C6-8198-1511B329F9D8}" type="parTrans" cxnId="{4695663A-424D-47D5-B328-DDAEB78B55AD}">
      <dgm:prSet/>
      <dgm:spPr/>
      <dgm:t>
        <a:bodyPr/>
        <a:lstStyle/>
        <a:p>
          <a:endParaRPr lang="ru-RU"/>
        </a:p>
      </dgm:t>
    </dgm:pt>
    <dgm:pt modelId="{408D981E-167B-4A5D-9D62-ACCCF0D01FFA}" type="pres">
      <dgm:prSet presAssocID="{3FC18F71-8F4A-4003-8AD0-523F60EB91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5D3758-A01B-470B-8F12-7E96768C5DE4}" type="pres">
      <dgm:prSet presAssocID="{5357BA6D-D191-4140-8C87-DEA227703DF0}" presName="hierRoot1" presStyleCnt="0">
        <dgm:presLayoutVars>
          <dgm:hierBranch val="init"/>
        </dgm:presLayoutVars>
      </dgm:prSet>
      <dgm:spPr/>
    </dgm:pt>
    <dgm:pt modelId="{E3972502-9CB3-48B2-A2AD-1BD5FB31BA73}" type="pres">
      <dgm:prSet presAssocID="{5357BA6D-D191-4140-8C87-DEA227703DF0}" presName="rootComposite1" presStyleCnt="0"/>
      <dgm:spPr/>
    </dgm:pt>
    <dgm:pt modelId="{E1645A47-FF93-4B94-AB55-614D4700ABDA}" type="pres">
      <dgm:prSet presAssocID="{5357BA6D-D191-4140-8C87-DEA227703DF0}" presName="rootText1" presStyleLbl="node0" presStyleIdx="0" presStyleCnt="1" custScaleX="328094" custScaleY="63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BBAE74-4634-466B-9010-DF9AAB41DA40}" type="pres">
      <dgm:prSet presAssocID="{5357BA6D-D191-4140-8C87-DEA227703DF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9B5C48-0E04-4722-8F5F-F6A4405DEC61}" type="pres">
      <dgm:prSet presAssocID="{5357BA6D-D191-4140-8C87-DEA227703DF0}" presName="hierChild2" presStyleCnt="0"/>
      <dgm:spPr/>
    </dgm:pt>
    <dgm:pt modelId="{A8CCBD9E-59D1-4A15-A1E5-9B1C74AB629C}" type="pres">
      <dgm:prSet presAssocID="{3CF0F9BA-EAD9-47C6-8198-1511B329F9D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994FA9B-7C66-4B18-B5A8-39762F1345C5}" type="pres">
      <dgm:prSet presAssocID="{B678F417-F805-46C4-B37B-8957FB989158}" presName="hierRoot2" presStyleCnt="0">
        <dgm:presLayoutVars>
          <dgm:hierBranch val="init"/>
        </dgm:presLayoutVars>
      </dgm:prSet>
      <dgm:spPr/>
    </dgm:pt>
    <dgm:pt modelId="{2711407C-655F-41C6-ABCB-37A9DFF339E4}" type="pres">
      <dgm:prSet presAssocID="{B678F417-F805-46C4-B37B-8957FB989158}" presName="rootComposite" presStyleCnt="0"/>
      <dgm:spPr/>
    </dgm:pt>
    <dgm:pt modelId="{D48E7E62-B8B6-4A4D-BB27-929E897AB500}" type="pres">
      <dgm:prSet presAssocID="{B678F417-F805-46C4-B37B-8957FB989158}" presName="rootText" presStyleLbl="node2" presStyleIdx="0" presStyleCnt="3" custLinFactX="100000" custLinFactNeighborX="139702" custLinFactNeighborY="2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B6C767-6FFC-43FB-A8DD-9E7C4D8EA526}" type="pres">
      <dgm:prSet presAssocID="{B678F417-F805-46C4-B37B-8957FB989158}" presName="rootConnector" presStyleLbl="node2" presStyleIdx="0" presStyleCnt="3"/>
      <dgm:spPr/>
      <dgm:t>
        <a:bodyPr/>
        <a:lstStyle/>
        <a:p>
          <a:endParaRPr lang="ru-RU"/>
        </a:p>
      </dgm:t>
    </dgm:pt>
    <dgm:pt modelId="{0501DF08-7778-45AF-8E46-BA860FD2CC3B}" type="pres">
      <dgm:prSet presAssocID="{B678F417-F805-46C4-B37B-8957FB989158}" presName="hierChild4" presStyleCnt="0"/>
      <dgm:spPr/>
    </dgm:pt>
    <dgm:pt modelId="{5015BE66-65AB-438D-9A63-0E0A8C381565}" type="pres">
      <dgm:prSet presAssocID="{B678F417-F805-46C4-B37B-8957FB989158}" presName="hierChild5" presStyleCnt="0"/>
      <dgm:spPr/>
    </dgm:pt>
    <dgm:pt modelId="{B031C3D8-D7A3-4449-98AB-DFAFD640FE9E}" type="pres">
      <dgm:prSet presAssocID="{C6B6D0F0-ECE7-4504-A8E2-2CFA6C647CC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C76BAF5-EF10-4B9A-B2AB-4FEF19E13482}" type="pres">
      <dgm:prSet presAssocID="{29E87B45-3BF1-4B96-ACB0-B98048A428D3}" presName="hierRoot2" presStyleCnt="0">
        <dgm:presLayoutVars>
          <dgm:hierBranch val="init"/>
        </dgm:presLayoutVars>
      </dgm:prSet>
      <dgm:spPr/>
    </dgm:pt>
    <dgm:pt modelId="{02BF45D8-CB13-4317-A2A3-76E52056068B}" type="pres">
      <dgm:prSet presAssocID="{29E87B45-3BF1-4B96-ACB0-B98048A428D3}" presName="rootComposite" presStyleCnt="0"/>
      <dgm:spPr/>
    </dgm:pt>
    <dgm:pt modelId="{F785F286-8BA9-4275-A25F-B2F8B2C54A4B}" type="pres">
      <dgm:prSet presAssocID="{29E87B45-3BF1-4B96-ACB0-B98048A428D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C4592B-CD90-4128-B3AD-425F5ECF2F4E}" type="pres">
      <dgm:prSet presAssocID="{29E87B45-3BF1-4B96-ACB0-B98048A428D3}" presName="rootConnector" presStyleLbl="node2" presStyleIdx="1" presStyleCnt="3"/>
      <dgm:spPr/>
      <dgm:t>
        <a:bodyPr/>
        <a:lstStyle/>
        <a:p>
          <a:endParaRPr lang="ru-RU"/>
        </a:p>
      </dgm:t>
    </dgm:pt>
    <dgm:pt modelId="{2249FC84-3C25-440B-81FD-9509A51B972B}" type="pres">
      <dgm:prSet presAssocID="{29E87B45-3BF1-4B96-ACB0-B98048A428D3}" presName="hierChild4" presStyleCnt="0"/>
      <dgm:spPr/>
    </dgm:pt>
    <dgm:pt modelId="{6DF88FDD-493A-4311-9E2C-4BC257BD07F2}" type="pres">
      <dgm:prSet presAssocID="{29E87B45-3BF1-4B96-ACB0-B98048A428D3}" presName="hierChild5" presStyleCnt="0"/>
      <dgm:spPr/>
    </dgm:pt>
    <dgm:pt modelId="{78996315-9326-4D7A-BCDD-C9D2C259AFD9}" type="pres">
      <dgm:prSet presAssocID="{76519E55-C235-4B3B-9EAE-307657A3558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77A713E-2A06-4CED-A5CE-1A92F714B75E}" type="pres">
      <dgm:prSet presAssocID="{5696BBED-68C5-4A56-9562-D995B81D0007}" presName="hierRoot2" presStyleCnt="0">
        <dgm:presLayoutVars>
          <dgm:hierBranch val="init"/>
        </dgm:presLayoutVars>
      </dgm:prSet>
      <dgm:spPr/>
    </dgm:pt>
    <dgm:pt modelId="{ED234C19-737B-4551-A0C2-280EDB12A90F}" type="pres">
      <dgm:prSet presAssocID="{5696BBED-68C5-4A56-9562-D995B81D0007}" presName="rootComposite" presStyleCnt="0"/>
      <dgm:spPr/>
    </dgm:pt>
    <dgm:pt modelId="{EAD8D57E-6DEC-45DA-AD6F-2D3EA158CFB2}" type="pres">
      <dgm:prSet presAssocID="{5696BBED-68C5-4A56-9562-D995B81D0007}" presName="rootText" presStyleLbl="node2" presStyleIdx="2" presStyleCnt="3" custLinFactX="-100000" custLinFactNeighborX="-133253" custLinFactNeighborY="2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D78899-A43E-44C0-860D-726E4D761424}" type="pres">
      <dgm:prSet presAssocID="{5696BBED-68C5-4A56-9562-D995B81D0007}" presName="rootConnector" presStyleLbl="node2" presStyleIdx="2" presStyleCnt="3"/>
      <dgm:spPr/>
      <dgm:t>
        <a:bodyPr/>
        <a:lstStyle/>
        <a:p>
          <a:endParaRPr lang="ru-RU"/>
        </a:p>
      </dgm:t>
    </dgm:pt>
    <dgm:pt modelId="{F81E3570-0859-441C-8E7F-E9D515984F47}" type="pres">
      <dgm:prSet presAssocID="{5696BBED-68C5-4A56-9562-D995B81D0007}" presName="hierChild4" presStyleCnt="0"/>
      <dgm:spPr/>
    </dgm:pt>
    <dgm:pt modelId="{88489E39-501B-4F38-B80B-A6EF8198A548}" type="pres">
      <dgm:prSet presAssocID="{5696BBED-68C5-4A56-9562-D995B81D0007}" presName="hierChild5" presStyleCnt="0"/>
      <dgm:spPr/>
    </dgm:pt>
    <dgm:pt modelId="{F2406EA6-294B-4EB6-B352-8112D8CC64A5}" type="pres">
      <dgm:prSet presAssocID="{5357BA6D-D191-4140-8C87-DEA227703DF0}" presName="hierChild3" presStyleCnt="0"/>
      <dgm:spPr/>
    </dgm:pt>
  </dgm:ptLst>
  <dgm:cxnLst>
    <dgm:cxn modelId="{4695663A-424D-47D5-B328-DDAEB78B55AD}" srcId="{5357BA6D-D191-4140-8C87-DEA227703DF0}" destId="{B678F417-F805-46C4-B37B-8957FB989158}" srcOrd="0" destOrd="0" parTransId="{3CF0F9BA-EAD9-47C6-8198-1511B329F9D8}" sibTransId="{D1EA7034-2015-4436-BCEE-2DFF3A8FDA60}"/>
    <dgm:cxn modelId="{463EF309-9B6C-426B-BF71-745827946742}" type="presOf" srcId="{3CF0F9BA-EAD9-47C6-8198-1511B329F9D8}" destId="{A8CCBD9E-59D1-4A15-A1E5-9B1C74AB629C}" srcOrd="0" destOrd="0" presId="urn:microsoft.com/office/officeart/2005/8/layout/orgChart1"/>
    <dgm:cxn modelId="{73AFB0B5-EA3E-4C69-8D0C-22EB00564CA4}" type="presOf" srcId="{5357BA6D-D191-4140-8C87-DEA227703DF0}" destId="{E1645A47-FF93-4B94-AB55-614D4700ABDA}" srcOrd="0" destOrd="0" presId="urn:microsoft.com/office/officeart/2005/8/layout/orgChart1"/>
    <dgm:cxn modelId="{4C870BB7-A6A7-4C64-B25C-7269B220A987}" srcId="{5357BA6D-D191-4140-8C87-DEA227703DF0}" destId="{29E87B45-3BF1-4B96-ACB0-B98048A428D3}" srcOrd="1" destOrd="0" parTransId="{C6B6D0F0-ECE7-4504-A8E2-2CFA6C647CCC}" sibTransId="{6B7EF21B-06A0-43E0-8847-2985D2CF71CA}"/>
    <dgm:cxn modelId="{BA213DD9-4DDA-4B22-B635-25596BC6B588}" type="presOf" srcId="{76519E55-C235-4B3B-9EAE-307657A35582}" destId="{78996315-9326-4D7A-BCDD-C9D2C259AFD9}" srcOrd="0" destOrd="0" presId="urn:microsoft.com/office/officeart/2005/8/layout/orgChart1"/>
    <dgm:cxn modelId="{E29F26F8-18CD-4656-BC8E-15453BE27BCA}" srcId="{5357BA6D-D191-4140-8C87-DEA227703DF0}" destId="{5696BBED-68C5-4A56-9562-D995B81D0007}" srcOrd="2" destOrd="0" parTransId="{76519E55-C235-4B3B-9EAE-307657A35582}" sibTransId="{F1B615B2-3280-496A-A0F6-9256E343E594}"/>
    <dgm:cxn modelId="{9048535E-8251-4023-ADE8-B4E3547AA149}" type="presOf" srcId="{3FC18F71-8F4A-4003-8AD0-523F60EB9101}" destId="{408D981E-167B-4A5D-9D62-ACCCF0D01FFA}" srcOrd="0" destOrd="0" presId="urn:microsoft.com/office/officeart/2005/8/layout/orgChart1"/>
    <dgm:cxn modelId="{48B780C6-34E8-4164-A211-289E2441403B}" type="presOf" srcId="{5696BBED-68C5-4A56-9562-D995B81D0007}" destId="{71D78899-A43E-44C0-860D-726E4D761424}" srcOrd="1" destOrd="0" presId="urn:microsoft.com/office/officeart/2005/8/layout/orgChart1"/>
    <dgm:cxn modelId="{6A3ED78F-4AEF-4AB4-84BB-548D252BA4B2}" type="presOf" srcId="{29E87B45-3BF1-4B96-ACB0-B98048A428D3}" destId="{F785F286-8BA9-4275-A25F-B2F8B2C54A4B}" srcOrd="0" destOrd="0" presId="urn:microsoft.com/office/officeart/2005/8/layout/orgChart1"/>
    <dgm:cxn modelId="{2D7F5704-CA5B-4927-ADCF-C2BF6032C448}" type="presOf" srcId="{B678F417-F805-46C4-B37B-8957FB989158}" destId="{50B6C767-6FFC-43FB-A8DD-9E7C4D8EA526}" srcOrd="1" destOrd="0" presId="urn:microsoft.com/office/officeart/2005/8/layout/orgChart1"/>
    <dgm:cxn modelId="{60358BD2-9A04-43EE-836D-CACE30D9EA9C}" type="presOf" srcId="{5357BA6D-D191-4140-8C87-DEA227703DF0}" destId="{10BBAE74-4634-466B-9010-DF9AAB41DA40}" srcOrd="1" destOrd="0" presId="urn:microsoft.com/office/officeart/2005/8/layout/orgChart1"/>
    <dgm:cxn modelId="{BCE17861-FBC3-4830-9E11-7F9A18CE3CE4}" type="presOf" srcId="{29E87B45-3BF1-4B96-ACB0-B98048A428D3}" destId="{A1C4592B-CD90-4128-B3AD-425F5ECF2F4E}" srcOrd="1" destOrd="0" presId="urn:microsoft.com/office/officeart/2005/8/layout/orgChart1"/>
    <dgm:cxn modelId="{585CC834-0082-437A-A21E-87A605F4B806}" type="presOf" srcId="{C6B6D0F0-ECE7-4504-A8E2-2CFA6C647CCC}" destId="{B031C3D8-D7A3-4449-98AB-DFAFD640FE9E}" srcOrd="0" destOrd="0" presId="urn:microsoft.com/office/officeart/2005/8/layout/orgChart1"/>
    <dgm:cxn modelId="{FC75F4BE-07B6-4E40-8BB3-7C9FF4A0452E}" type="presOf" srcId="{B678F417-F805-46C4-B37B-8957FB989158}" destId="{D48E7E62-B8B6-4A4D-BB27-929E897AB500}" srcOrd="0" destOrd="0" presId="urn:microsoft.com/office/officeart/2005/8/layout/orgChart1"/>
    <dgm:cxn modelId="{B66F72DD-4BC6-48C1-ABF4-B3EC0068CAEA}" type="presOf" srcId="{5696BBED-68C5-4A56-9562-D995B81D0007}" destId="{EAD8D57E-6DEC-45DA-AD6F-2D3EA158CFB2}" srcOrd="0" destOrd="0" presId="urn:microsoft.com/office/officeart/2005/8/layout/orgChart1"/>
    <dgm:cxn modelId="{DCD0FC89-ADA0-4C24-81AE-2A2349359B79}" srcId="{3FC18F71-8F4A-4003-8AD0-523F60EB9101}" destId="{5357BA6D-D191-4140-8C87-DEA227703DF0}" srcOrd="0" destOrd="0" parTransId="{2F3BF7E7-6DDD-40DF-8969-51F34552333D}" sibTransId="{88035C8C-44B5-46D9-BB18-2B1A74CC030C}"/>
    <dgm:cxn modelId="{BC49446A-8205-4C8C-9F8E-08470BD1E7B4}" type="presParOf" srcId="{408D981E-167B-4A5D-9D62-ACCCF0D01FFA}" destId="{DC5D3758-A01B-470B-8F12-7E96768C5DE4}" srcOrd="0" destOrd="0" presId="urn:microsoft.com/office/officeart/2005/8/layout/orgChart1"/>
    <dgm:cxn modelId="{798A0F77-2A1B-4D71-93A7-D26A3D87CEB2}" type="presParOf" srcId="{DC5D3758-A01B-470B-8F12-7E96768C5DE4}" destId="{E3972502-9CB3-48B2-A2AD-1BD5FB31BA73}" srcOrd="0" destOrd="0" presId="urn:microsoft.com/office/officeart/2005/8/layout/orgChart1"/>
    <dgm:cxn modelId="{827A8093-90E3-46C1-9E4F-3438F538412F}" type="presParOf" srcId="{E3972502-9CB3-48B2-A2AD-1BD5FB31BA73}" destId="{E1645A47-FF93-4B94-AB55-614D4700ABDA}" srcOrd="0" destOrd="0" presId="urn:microsoft.com/office/officeart/2005/8/layout/orgChart1"/>
    <dgm:cxn modelId="{C05AAFF4-808D-4F76-8432-E2EB65B728B7}" type="presParOf" srcId="{E3972502-9CB3-48B2-A2AD-1BD5FB31BA73}" destId="{10BBAE74-4634-466B-9010-DF9AAB41DA40}" srcOrd="1" destOrd="0" presId="urn:microsoft.com/office/officeart/2005/8/layout/orgChart1"/>
    <dgm:cxn modelId="{2AB44E82-64F0-4A9F-9A4B-4C1436A32FBC}" type="presParOf" srcId="{DC5D3758-A01B-470B-8F12-7E96768C5DE4}" destId="{449B5C48-0E04-4722-8F5F-F6A4405DEC61}" srcOrd="1" destOrd="0" presId="urn:microsoft.com/office/officeart/2005/8/layout/orgChart1"/>
    <dgm:cxn modelId="{41AD9662-48DF-4A77-B369-700CFCCB4E6D}" type="presParOf" srcId="{449B5C48-0E04-4722-8F5F-F6A4405DEC61}" destId="{A8CCBD9E-59D1-4A15-A1E5-9B1C74AB629C}" srcOrd="0" destOrd="0" presId="urn:microsoft.com/office/officeart/2005/8/layout/orgChart1"/>
    <dgm:cxn modelId="{E741C1EC-3B72-4713-89F9-8EA75BAFD0A9}" type="presParOf" srcId="{449B5C48-0E04-4722-8F5F-F6A4405DEC61}" destId="{2994FA9B-7C66-4B18-B5A8-39762F1345C5}" srcOrd="1" destOrd="0" presId="urn:microsoft.com/office/officeart/2005/8/layout/orgChart1"/>
    <dgm:cxn modelId="{80CF2129-15FE-476C-A013-FB1DAC66A184}" type="presParOf" srcId="{2994FA9B-7C66-4B18-B5A8-39762F1345C5}" destId="{2711407C-655F-41C6-ABCB-37A9DFF339E4}" srcOrd="0" destOrd="0" presId="urn:microsoft.com/office/officeart/2005/8/layout/orgChart1"/>
    <dgm:cxn modelId="{49D20E51-13E9-40BA-AAE0-AC57D9B68782}" type="presParOf" srcId="{2711407C-655F-41C6-ABCB-37A9DFF339E4}" destId="{D48E7E62-B8B6-4A4D-BB27-929E897AB500}" srcOrd="0" destOrd="0" presId="urn:microsoft.com/office/officeart/2005/8/layout/orgChart1"/>
    <dgm:cxn modelId="{7862E3E4-7D53-4813-88E3-30BB8D4976F5}" type="presParOf" srcId="{2711407C-655F-41C6-ABCB-37A9DFF339E4}" destId="{50B6C767-6FFC-43FB-A8DD-9E7C4D8EA526}" srcOrd="1" destOrd="0" presId="urn:microsoft.com/office/officeart/2005/8/layout/orgChart1"/>
    <dgm:cxn modelId="{AC9A3DA6-E929-4F35-BBBE-060C2FE7CFB2}" type="presParOf" srcId="{2994FA9B-7C66-4B18-B5A8-39762F1345C5}" destId="{0501DF08-7778-45AF-8E46-BA860FD2CC3B}" srcOrd="1" destOrd="0" presId="urn:microsoft.com/office/officeart/2005/8/layout/orgChart1"/>
    <dgm:cxn modelId="{707761DE-E670-45CA-937C-B381B2863EB9}" type="presParOf" srcId="{2994FA9B-7C66-4B18-B5A8-39762F1345C5}" destId="{5015BE66-65AB-438D-9A63-0E0A8C381565}" srcOrd="2" destOrd="0" presId="urn:microsoft.com/office/officeart/2005/8/layout/orgChart1"/>
    <dgm:cxn modelId="{AB7C0A25-83D9-4D12-BD30-D1791EFE938F}" type="presParOf" srcId="{449B5C48-0E04-4722-8F5F-F6A4405DEC61}" destId="{B031C3D8-D7A3-4449-98AB-DFAFD640FE9E}" srcOrd="2" destOrd="0" presId="urn:microsoft.com/office/officeart/2005/8/layout/orgChart1"/>
    <dgm:cxn modelId="{6014DBE5-D8C3-4021-96BE-D1D3C87D4D3C}" type="presParOf" srcId="{449B5C48-0E04-4722-8F5F-F6A4405DEC61}" destId="{FC76BAF5-EF10-4B9A-B2AB-4FEF19E13482}" srcOrd="3" destOrd="0" presId="urn:microsoft.com/office/officeart/2005/8/layout/orgChart1"/>
    <dgm:cxn modelId="{9F96A13D-C550-4EE9-8F38-379BC908DADD}" type="presParOf" srcId="{FC76BAF5-EF10-4B9A-B2AB-4FEF19E13482}" destId="{02BF45D8-CB13-4317-A2A3-76E52056068B}" srcOrd="0" destOrd="0" presId="urn:microsoft.com/office/officeart/2005/8/layout/orgChart1"/>
    <dgm:cxn modelId="{A2CAA0C3-3445-4164-BD1B-4C9CE29AF7DD}" type="presParOf" srcId="{02BF45D8-CB13-4317-A2A3-76E52056068B}" destId="{F785F286-8BA9-4275-A25F-B2F8B2C54A4B}" srcOrd="0" destOrd="0" presId="urn:microsoft.com/office/officeart/2005/8/layout/orgChart1"/>
    <dgm:cxn modelId="{E1E211D3-1851-4BD5-AA48-E3055596702A}" type="presParOf" srcId="{02BF45D8-CB13-4317-A2A3-76E52056068B}" destId="{A1C4592B-CD90-4128-B3AD-425F5ECF2F4E}" srcOrd="1" destOrd="0" presId="urn:microsoft.com/office/officeart/2005/8/layout/orgChart1"/>
    <dgm:cxn modelId="{B5D715B6-8429-486E-81ED-8742B9785CFC}" type="presParOf" srcId="{FC76BAF5-EF10-4B9A-B2AB-4FEF19E13482}" destId="{2249FC84-3C25-440B-81FD-9509A51B972B}" srcOrd="1" destOrd="0" presId="urn:microsoft.com/office/officeart/2005/8/layout/orgChart1"/>
    <dgm:cxn modelId="{DD336E45-5877-4B92-8C5A-7C6EFEDB754A}" type="presParOf" srcId="{FC76BAF5-EF10-4B9A-B2AB-4FEF19E13482}" destId="{6DF88FDD-493A-4311-9E2C-4BC257BD07F2}" srcOrd="2" destOrd="0" presId="urn:microsoft.com/office/officeart/2005/8/layout/orgChart1"/>
    <dgm:cxn modelId="{D2A46E7C-4D5B-4F95-AE30-BADB78FF33C2}" type="presParOf" srcId="{449B5C48-0E04-4722-8F5F-F6A4405DEC61}" destId="{78996315-9326-4D7A-BCDD-C9D2C259AFD9}" srcOrd="4" destOrd="0" presId="urn:microsoft.com/office/officeart/2005/8/layout/orgChart1"/>
    <dgm:cxn modelId="{D614CEF6-02CC-4CDB-983D-612C14C943F5}" type="presParOf" srcId="{449B5C48-0E04-4722-8F5F-F6A4405DEC61}" destId="{377A713E-2A06-4CED-A5CE-1A92F714B75E}" srcOrd="5" destOrd="0" presId="urn:microsoft.com/office/officeart/2005/8/layout/orgChart1"/>
    <dgm:cxn modelId="{A3B2ECB8-AE8C-4C62-BA3E-09AB19D22E2E}" type="presParOf" srcId="{377A713E-2A06-4CED-A5CE-1A92F714B75E}" destId="{ED234C19-737B-4551-A0C2-280EDB12A90F}" srcOrd="0" destOrd="0" presId="urn:microsoft.com/office/officeart/2005/8/layout/orgChart1"/>
    <dgm:cxn modelId="{66D430DA-F1F6-4A28-A0CF-FB2D1A214CD8}" type="presParOf" srcId="{ED234C19-737B-4551-A0C2-280EDB12A90F}" destId="{EAD8D57E-6DEC-45DA-AD6F-2D3EA158CFB2}" srcOrd="0" destOrd="0" presId="urn:microsoft.com/office/officeart/2005/8/layout/orgChart1"/>
    <dgm:cxn modelId="{6798DFD8-80D6-4AE8-A286-6E5B1DA97E42}" type="presParOf" srcId="{ED234C19-737B-4551-A0C2-280EDB12A90F}" destId="{71D78899-A43E-44C0-860D-726E4D761424}" srcOrd="1" destOrd="0" presId="urn:microsoft.com/office/officeart/2005/8/layout/orgChart1"/>
    <dgm:cxn modelId="{AD4FB43A-FF7A-496E-90A6-FC2FA34FA961}" type="presParOf" srcId="{377A713E-2A06-4CED-A5CE-1A92F714B75E}" destId="{F81E3570-0859-441C-8E7F-E9D515984F47}" srcOrd="1" destOrd="0" presId="urn:microsoft.com/office/officeart/2005/8/layout/orgChart1"/>
    <dgm:cxn modelId="{6296CAFE-155C-4F95-B612-8CD68F4FA8CB}" type="presParOf" srcId="{377A713E-2A06-4CED-A5CE-1A92F714B75E}" destId="{88489E39-501B-4F38-B80B-A6EF8198A548}" srcOrd="2" destOrd="0" presId="urn:microsoft.com/office/officeart/2005/8/layout/orgChart1"/>
    <dgm:cxn modelId="{644B4E55-D484-4E71-84A6-E2BA6381830C}" type="presParOf" srcId="{DC5D3758-A01B-470B-8F12-7E96768C5DE4}" destId="{F2406EA6-294B-4EB6-B352-8112D8CC64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96315-9326-4D7A-BCDD-C9D2C259AFD9}">
      <dsp:nvSpPr>
        <dsp:cNvPr id="0" name=""/>
        <dsp:cNvSpPr/>
      </dsp:nvSpPr>
      <dsp:spPr>
        <a:xfrm>
          <a:off x="1436104" y="1236989"/>
          <a:ext cx="2743018" cy="548955"/>
        </a:xfrm>
        <a:custGeom>
          <a:avLst/>
          <a:gdLst/>
          <a:ahLst/>
          <a:cxnLst/>
          <a:rect l="0" t="0" r="0" b="0"/>
          <a:pathLst>
            <a:path>
              <a:moveTo>
                <a:pt x="2743018" y="0"/>
              </a:moveTo>
              <a:lnTo>
                <a:pt x="2743018" y="292377"/>
              </a:lnTo>
              <a:lnTo>
                <a:pt x="0" y="292377"/>
              </a:lnTo>
              <a:lnTo>
                <a:pt x="0" y="548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1C3D8-D7A3-4449-98AB-DFAFD640FE9E}">
      <dsp:nvSpPr>
        <dsp:cNvPr id="0" name=""/>
        <dsp:cNvSpPr/>
      </dsp:nvSpPr>
      <dsp:spPr>
        <a:xfrm>
          <a:off x="4133403" y="1236989"/>
          <a:ext cx="91440" cy="513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3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CBD9E-59D1-4A15-A1E5-9B1C74AB629C}">
      <dsp:nvSpPr>
        <dsp:cNvPr id="0" name=""/>
        <dsp:cNvSpPr/>
      </dsp:nvSpPr>
      <dsp:spPr>
        <a:xfrm>
          <a:off x="4179123" y="1236989"/>
          <a:ext cx="2900606" cy="54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77"/>
              </a:lnTo>
              <a:lnTo>
                <a:pt x="2900606" y="292377"/>
              </a:lnTo>
              <a:lnTo>
                <a:pt x="2900606" y="548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45A47-FF93-4B94-AB55-614D4700ABDA}">
      <dsp:nvSpPr>
        <dsp:cNvPr id="0" name=""/>
        <dsp:cNvSpPr/>
      </dsp:nvSpPr>
      <dsp:spPr>
        <a:xfrm>
          <a:off x="170464" y="457076"/>
          <a:ext cx="8017316" cy="779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kern="1200" dirty="0" smtClean="0"/>
            <a:t>Уполномоченный по защите прав предпринимателей в Костромской области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</dsp:txBody>
      <dsp:txXfrm>
        <a:off x="170464" y="457076"/>
        <a:ext cx="8017316" cy="779912"/>
      </dsp:txXfrm>
    </dsp:sp>
    <dsp:sp modelId="{D48E7E62-B8B6-4A4D-BB27-929E897AB500}">
      <dsp:nvSpPr>
        <dsp:cNvPr id="0" name=""/>
        <dsp:cNvSpPr/>
      </dsp:nvSpPr>
      <dsp:spPr>
        <a:xfrm>
          <a:off x="5857927" y="1785944"/>
          <a:ext cx="2443603" cy="12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Консультативный совет при Уполномоченном </a:t>
          </a:r>
          <a:endParaRPr lang="ru-RU" sz="1400" kern="1200" dirty="0"/>
        </a:p>
      </dsp:txBody>
      <dsp:txXfrm>
        <a:off x="5857927" y="1785944"/>
        <a:ext cx="2443603" cy="1221801"/>
      </dsp:txXfrm>
    </dsp:sp>
    <dsp:sp modelId="{F785F286-8BA9-4275-A25F-B2F8B2C54A4B}">
      <dsp:nvSpPr>
        <dsp:cNvPr id="0" name=""/>
        <dsp:cNvSpPr/>
      </dsp:nvSpPr>
      <dsp:spPr>
        <a:xfrm>
          <a:off x="2957321" y="1750145"/>
          <a:ext cx="2443603" cy="12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Общественные представители Уполномоченного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 муниципальных образованиях;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по  сферам  деятельности</a:t>
          </a:r>
          <a:endParaRPr lang="ru-RU" sz="1400" kern="1200" dirty="0"/>
        </a:p>
      </dsp:txBody>
      <dsp:txXfrm>
        <a:off x="2957321" y="1750145"/>
        <a:ext cx="2443603" cy="1221801"/>
      </dsp:txXfrm>
    </dsp:sp>
    <dsp:sp modelId="{EAD8D57E-6DEC-45DA-AD6F-2D3EA158CFB2}">
      <dsp:nvSpPr>
        <dsp:cNvPr id="0" name=""/>
        <dsp:cNvSpPr/>
      </dsp:nvSpPr>
      <dsp:spPr>
        <a:xfrm>
          <a:off x="214303" y="1785944"/>
          <a:ext cx="2443603" cy="12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Аппарат Уполномоченного по защите прав предпринимателей в Костромской области</a:t>
          </a:r>
          <a:endParaRPr lang="ru-RU" sz="1400" kern="1200" dirty="0"/>
        </a:p>
      </dsp:txBody>
      <dsp:txXfrm>
        <a:off x="214303" y="1785944"/>
        <a:ext cx="2443603" cy="1221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86D2A-400B-4A7B-9D83-42711C15F10D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B903-42AE-4278-A62B-49D51F182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CC19-8E77-4AB8-8362-6C7DCFC38B67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DED1D-3A94-4F68-BC8C-81CB5F118E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39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4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8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DED1D-3A94-4F68-BC8C-81CB5F118E5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3" y="1122365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3" y="3602043"/>
            <a:ext cx="74295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1" indent="0" algn="ctr">
              <a:buNone/>
              <a:defRPr sz="2000"/>
            </a:lvl2pPr>
            <a:lvl3pPr marL="914323" indent="0" algn="ctr">
              <a:buNone/>
              <a:defRPr sz="1800"/>
            </a:lvl3pPr>
            <a:lvl4pPr marL="1371484" indent="0" algn="ctr">
              <a:buNone/>
              <a:defRPr sz="1600"/>
            </a:lvl4pPr>
            <a:lvl5pPr marL="1828646" indent="0" algn="ctr">
              <a:buNone/>
              <a:defRPr sz="1600"/>
            </a:lvl5pPr>
            <a:lvl6pPr marL="2285808" indent="0" algn="ctr">
              <a:buNone/>
              <a:defRPr sz="1600"/>
            </a:lvl6pPr>
            <a:lvl7pPr marL="2742969" indent="0" algn="ctr">
              <a:buNone/>
              <a:defRPr sz="1600"/>
            </a:lvl7pPr>
            <a:lvl8pPr marL="3200131" indent="0" algn="ctr">
              <a:buNone/>
              <a:defRPr sz="1600"/>
            </a:lvl8pPr>
            <a:lvl9pPr marL="365729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130D-F2D3-4DD1-B23F-0A470806BE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2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4C1B-BFF0-4DEA-961D-46415BB619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99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90" y="365128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6" y="365128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DC0C-4CBC-42C7-80CA-7EE196472E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84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DFD0-87E5-4963-A416-CBE1290530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60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3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71"/>
            <a:ext cx="8543925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B53B-AA7A-41E3-9A5E-DCF07A6731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27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40" y="1825628"/>
            <a:ext cx="421005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6" y="1825628"/>
            <a:ext cx="421005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9222-6BAF-4597-820F-DA63232915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82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0"/>
            <a:ext cx="8543925" cy="1325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6"/>
            <a:ext cx="4190702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1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4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81"/>
            <a:ext cx="4190702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9" y="1681166"/>
            <a:ext cx="4211340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1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4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9" y="2505081"/>
            <a:ext cx="4211340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8E42-3BE9-470D-803A-B37B498BFE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2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4123-DEEF-4D06-AB05-91867F489D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54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3FF6-6B55-4C90-B322-C315B53CE7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92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457201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5" y="987431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2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1" indent="0">
              <a:buNone/>
              <a:defRPr sz="1400"/>
            </a:lvl2pPr>
            <a:lvl3pPr marL="914323" indent="0">
              <a:buNone/>
              <a:defRPr sz="1200"/>
            </a:lvl3pPr>
            <a:lvl4pPr marL="1371484" indent="0">
              <a:buNone/>
              <a:defRPr sz="1000"/>
            </a:lvl4pPr>
            <a:lvl5pPr marL="1828646" indent="0">
              <a:buNone/>
              <a:defRPr sz="1000"/>
            </a:lvl5pPr>
            <a:lvl6pPr marL="2285808" indent="0">
              <a:buNone/>
              <a:defRPr sz="1000"/>
            </a:lvl6pPr>
            <a:lvl7pPr marL="2742969" indent="0">
              <a:buNone/>
              <a:defRPr sz="1000"/>
            </a:lvl7pPr>
            <a:lvl8pPr marL="3200131" indent="0">
              <a:buNone/>
              <a:defRPr sz="1000"/>
            </a:lvl8pPr>
            <a:lvl9pPr marL="365729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2F30-ABDD-40D0-9BC2-844D0CCB13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2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457201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5" y="987431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1" indent="0">
              <a:buNone/>
              <a:defRPr sz="2800"/>
            </a:lvl2pPr>
            <a:lvl3pPr marL="914323" indent="0">
              <a:buNone/>
              <a:defRPr sz="2400"/>
            </a:lvl3pPr>
            <a:lvl4pPr marL="1371484" indent="0">
              <a:buNone/>
              <a:defRPr sz="2000"/>
            </a:lvl4pPr>
            <a:lvl5pPr marL="1828646" indent="0">
              <a:buNone/>
              <a:defRPr sz="2000"/>
            </a:lvl5pPr>
            <a:lvl6pPr marL="2285808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2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1" indent="0">
              <a:buNone/>
              <a:defRPr sz="1400"/>
            </a:lvl2pPr>
            <a:lvl3pPr marL="914323" indent="0">
              <a:buNone/>
              <a:defRPr sz="1200"/>
            </a:lvl3pPr>
            <a:lvl4pPr marL="1371484" indent="0">
              <a:buNone/>
              <a:defRPr sz="1000"/>
            </a:lvl4pPr>
            <a:lvl5pPr marL="1828646" indent="0">
              <a:buNone/>
              <a:defRPr sz="1000"/>
            </a:lvl5pPr>
            <a:lvl6pPr marL="2285808" indent="0">
              <a:buNone/>
              <a:defRPr sz="1000"/>
            </a:lvl6pPr>
            <a:lvl7pPr marL="2742969" indent="0">
              <a:buNone/>
              <a:defRPr sz="1000"/>
            </a:lvl7pPr>
            <a:lvl8pPr marL="3200131" indent="0">
              <a:buNone/>
              <a:defRPr sz="1000"/>
            </a:lvl8pPr>
            <a:lvl9pPr marL="365729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FFDA-B036-4272-9F05-3FBA79289F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0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1" y="365130"/>
            <a:ext cx="8543925" cy="1325562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1" y="1825628"/>
            <a:ext cx="8543925" cy="4351339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60"/>
            <a:ext cx="222885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B457-F4BE-4FF1-8293-B06E2D78D5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9" y="6356360"/>
            <a:ext cx="3343275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60"/>
            <a:ext cx="222885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45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1" indent="-228581" algn="l" defTabSz="9143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42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budsman44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6489" y="1142990"/>
            <a:ext cx="9015043" cy="5500727"/>
          </a:xfrm>
        </p:spPr>
        <p:txBody>
          <a:bodyPr anchor="ctr">
            <a:noAutofit/>
          </a:bodyPr>
          <a:lstStyle/>
          <a:p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  <a:t/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  <a:t/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  <a:t/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  <a:t/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/>
              </a:rPr>
            </a:br>
            <a:r>
              <a:rPr lang="ru-RU" sz="3200" b="1" dirty="0" smtClean="0"/>
              <a:t>ЕЖЕГОДНЫЙ ДОКЛАД</a:t>
            </a:r>
            <a:br>
              <a:rPr lang="ru-RU" sz="3200" b="1" dirty="0" smtClean="0"/>
            </a:br>
            <a:r>
              <a:rPr lang="ru-RU" sz="3200" b="1" dirty="0" smtClean="0"/>
              <a:t> УПОЛНОМОЧЕННОГО ПО ЗАЩИТЕ ПРАВ ПРЕДПРИНИМАТЕЛЕЙ В КОСТРОМСКОЙ ОБЛАСТИ</a:t>
            </a:r>
            <a:br>
              <a:rPr lang="ru-RU" sz="3200" b="1" dirty="0" smtClean="0"/>
            </a:br>
            <a:r>
              <a:rPr lang="ru-RU" sz="3200" b="1" dirty="0" smtClean="0"/>
              <a:t>ЗА 2020 ГОД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b="1" dirty="0" smtClean="0"/>
              <a:t>г. Кострома, 2021 </a:t>
            </a:r>
            <a:r>
              <a:rPr lang="ru-RU" sz="3200" b="1" dirty="0" smtClean="0">
                <a:latin typeface="Circe Bold"/>
              </a:rPr>
              <a:t/>
            </a:r>
            <a:br>
              <a:rPr lang="ru-RU" sz="3200" b="1" dirty="0" smtClean="0">
                <a:latin typeface="Circe Bold"/>
              </a:rPr>
            </a:br>
            <a:r>
              <a:rPr lang="ru-RU" sz="2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315619" y="180001"/>
            <a:ext cx="8435637" cy="8201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Уполномоченный по защите прав предпринимателей </a:t>
            </a:r>
            <a:endParaRPr lang="ru-RU" sz="2000" b="1" dirty="0" smtClean="0">
              <a:solidFill>
                <a:prstClr val="white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в Костромской области</a:t>
            </a:r>
            <a:endParaRPr lang="ru-RU" sz="2000" b="1" dirty="0">
              <a:solidFill>
                <a:prstClr val="white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4" y="142859"/>
            <a:ext cx="936103" cy="99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419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285729"/>
            <a:ext cx="8970000" cy="57150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института общественных представителей Уполномоченного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6786" y="1000108"/>
            <a:ext cx="8429684" cy="529374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342871" indent="-34287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	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бщественные представители Уполномоченного по защите прав предпринимателей работают в следующих муниципальных образованиях Костромской области: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округ город Кострома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округ город Буй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округ город Волгореченск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округ город Шарья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район г. Нерехта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Нерехтский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район г. Нея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Вохомский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Чухломский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Кологривский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  <a:p>
            <a:pPr marL="542879" indent="542879" algn="just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Межевской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  <a:p>
            <a:pPr marL="542879" indent="542879" algn="just"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42879" indent="542879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 с общественными представителями вырабатывались предложения по совершенствованию законодательства и  рассматривались проблемные вопросы в  сфере предпринимательской деятельности. </a:t>
            </a:r>
          </a:p>
          <a:p>
            <a:pPr marL="342871" indent="19049"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877" y="357170"/>
            <a:ext cx="8970000" cy="5343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института общественных представителей Уполномоченного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309536" y="6143653"/>
            <a:ext cx="686301" cy="7286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38224" y="1214422"/>
            <a:ext cx="8203464" cy="5186027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indent="447637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Вопросы, рассмотренные на уровне общественных представителей </a:t>
            </a:r>
          </a:p>
          <a:p>
            <a:pPr indent="447637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2020 году:</a:t>
            </a:r>
          </a:p>
          <a:p>
            <a:pPr indent="447637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1920" indent="-36192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урегулирование договорных отношений с региональными операторами по вопросу накопления, сбора, вывоза ТБО;</a:t>
            </a:r>
          </a:p>
          <a:p>
            <a:pPr marL="361920" indent="-36192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с УФНС России по Костромской области по вопросу проведения контрольно-надзорной деятельности и урегулирования спорных вопросов;</a:t>
            </a:r>
          </a:p>
          <a:p>
            <a:pPr marL="361920" indent="-36192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с УФНС России по Костромской области по вопросу достоверности начисления и своевременности уплаты налога на имущество физических лиц и земельного налога;</a:t>
            </a:r>
          </a:p>
          <a:p>
            <a:pPr marL="361920" indent="-36192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и изменение региональных законов об упрощенной и патентной системах налогообложения, продления налогового режима ЕНВД;</a:t>
            </a:r>
          </a:p>
          <a:p>
            <a:pPr marL="361920" indent="-36192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правомерность начисления и  взимания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ресурсоснабжающими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организациями платы за негативное воздействие на работу централизованной системы водоотведения.</a:t>
            </a:r>
          </a:p>
          <a:p>
            <a:pPr marL="542879" indent="-542879" algn="just"/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877" y="357170"/>
            <a:ext cx="8970000" cy="5343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Информационное обеспечение деятельности Уполномоченного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309536" y="6143653"/>
            <a:ext cx="686301" cy="7286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81100" y="1071546"/>
            <a:ext cx="8203464" cy="5032139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целях реализации прав граждан и предпринимателей на доступ к информации  и освещения деятельности Уполномоченного функционирует официальный сайт Уполномоченного в сети интернет по адресу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www.ombudsman44.ru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сайте Уполномоченного регулярно размещаются новости и  информация о деятельности Уполномоченного, документы и нормативные акты в сфере предпринимательской деятельности, сайт содержит раздел для направления жалобы и её типовую форму. 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2020 году на официальном сайте Уполномоченного размещено 90 новостных релизов.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Деятельность Уполномоченного освещается в средствах массовой информации.  За 2020 год в различных СМИ опубликовано 176 материалов о деятельности Уполномоченного.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Все новости о деятельности Уполномоченного в постоянном режиме размещаются на официальных   страницах Уполномоченного в социальных сетях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Инстаграм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Фейсбук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2020 году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было размещено 270 публикаций. </a:t>
            </a:r>
            <a:r>
              <a:rPr lang="ru-RU" dirty="0" smtClean="0"/>
              <a:t>  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2406" y="285728"/>
            <a:ext cx="9267658" cy="64294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Анализ ситуации с малым и  средним предпринимательством в Костромской области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02" y="1214419"/>
            <a:ext cx="8970997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endParaRPr lang="ru-RU" sz="1600" dirty="0">
              <a:latin typeface="Circe Extra Bold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166786" y="1071546"/>
          <a:ext cx="421484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952604" y="1142984"/>
          <a:ext cx="67151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52538" y="5214950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2020 году в условиях сложной эпидемиологической обстановки  произошло сокращение количества субъектов МСП в регионе на 4,8 %.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95282" y="214291"/>
            <a:ext cx="9124782" cy="78581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Анализ ситуации с малым и  средним предпринимательством</a:t>
            </a:r>
          </a:p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Количественные показатели применения  специальных налоговых режимов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02" y="1214419"/>
            <a:ext cx="8970997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endParaRPr lang="ru-RU" sz="1600" dirty="0">
              <a:latin typeface="Circe Extra Bold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309662" y="928670"/>
          <a:ext cx="407196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5524504" y="928670"/>
          <a:ext cx="392909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23910" y="4214818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итогам  2020 года произошли количественные и качественные изменения в применении субъектами предпринимательской деятельности специальных налоговых режимов в связи с отменой ЕНВД с 2021 года и введением в действие в Костромской области с 01.07.2021 года  налога на профессиональный доход.</a:t>
            </a:r>
          </a:p>
          <a:p>
            <a:pPr indent="4429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количество налогоплательщиков, применяющих специальные налоговые режимы выросло по сравнению с 2019 годом на 10,9%, в том числе в связи с введением в действие налога на профессиональный доход.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95282" y="214291"/>
            <a:ext cx="9124782" cy="78581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РАБОТА С ОБРАЩЕНИЯМИ </a:t>
            </a:r>
          </a:p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Количественный анализ обращений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02" y="1214419"/>
            <a:ext cx="8970997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endParaRPr lang="ru-RU" sz="1600" dirty="0">
              <a:latin typeface="Circe Extra Bold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166786" y="1071546"/>
          <a:ext cx="421484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5524504" y="1071546"/>
          <a:ext cx="414340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95414" y="4714884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</a:rPr>
              <a:t>Всего 68 обращений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8818" y="4714884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</a:rPr>
              <a:t>Всего 334 обращения</a:t>
            </a:r>
            <a:endParaRPr lang="ru-RU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095" y="214290"/>
            <a:ext cx="8970000" cy="57150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РАБОТА С ОБРАЩЕНИЯМИ 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татистика обращений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80000" y="1000110"/>
            <a:ext cx="8970000" cy="33912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endParaRPr lang="ru-RU" sz="16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66918" y="857232"/>
          <a:ext cx="5500726" cy="201168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2160999"/>
                <a:gridCol w="1625215"/>
                <a:gridCol w="1714512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обращений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334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5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Жалобы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Заявления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19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Устные обращения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жалобы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9060" marR="9906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09662" y="2857496"/>
            <a:ext cx="8215370" cy="320086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36192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2020 году поступило 334 устных и письменных обращений, из них:</a:t>
            </a:r>
          </a:p>
          <a:p>
            <a:pPr marL="360363" indent="182563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жалоб о восстановлении нарушенных прав предпринимателей – 34, </a:t>
            </a:r>
          </a:p>
          <a:p>
            <a:pPr marL="360363" indent="182563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заявлений (устных и письменных) о содействии в реализации своих прав –  300. </a:t>
            </a:r>
          </a:p>
          <a:p>
            <a:pPr indent="36192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34-х жалоб:</a:t>
            </a:r>
          </a:p>
          <a:p>
            <a:pPr marL="360363" indent="182563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работа завершена по 30-ми жалобам (88%), в том числе:</a:t>
            </a:r>
          </a:p>
          <a:p>
            <a:pPr marL="896938" indent="360363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права восстановлены  по 25-ти жалобам (86%), </a:t>
            </a:r>
          </a:p>
          <a:p>
            <a:pPr marL="896938" indent="360363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установлено нарушений прав  по 4-м жалобам,</a:t>
            </a:r>
          </a:p>
          <a:p>
            <a:pPr marL="896938" indent="360363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перенаправлена в УФАС России по Костромской области – 1 жалоба;</a:t>
            </a:r>
          </a:p>
          <a:p>
            <a:pPr marL="355600" indent="360363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контроле (в работе на 31.12.2020 г.)  4 жалобы.</a:t>
            </a:r>
          </a:p>
          <a:p>
            <a:pPr marL="36192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По всем обращениям оказано содействие в реализации прав предпринимателей, проведены юридические консультации во взаимодействии с федеральными, региональными и муниципальными органами власти.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58" y="142852"/>
            <a:ext cx="8970000" cy="714381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РАБОТА С ОБРАЩЕНИЯМИ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Основные темы обращений предпринимателей</a:t>
            </a:r>
            <a:endParaRPr lang="ru-RU" sz="2000" dirty="0"/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66720" y="785794"/>
            <a:ext cx="8858312" cy="58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Об осуществлении предпринимательской деятельности в условиях  режима повышенной готовности.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О сохранении и продлении действия специального налогового режима единого налога на вмененный доход.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 льготных ставках налога в связи с применением упрощенной системы налогообложения.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 размере потенциально возможного к получению дохода при применении патентной системы налогообложения.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О  внедрении обязательной маркировки товаров.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 Об обращении с твёрдыми коммунальными отходами (нормативы, заключение договоров с региональными операторами).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О задолженностях по исполненным государственным и муниципальным контрактам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  О  деятельности контрольно-надзорных органов.</a:t>
            </a:r>
          </a:p>
          <a:p>
            <a:pPr marL="449263" indent="-352425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О взимании платы за негативное воздействие на центральную систему водоотведения  и сверхнормативный сброс загрязняющих веществ в составе сточных вод.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58" y="142852"/>
            <a:ext cx="8970000" cy="857256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smtClean="0">
                <a:solidFill>
                  <a:schemeClr val="bg1"/>
                </a:solidFill>
                <a:latin typeface="Calibri Light" pitchFamily="34" charset="0"/>
              </a:rPr>
              <a:t>РАБОТА С ОБРАЩЕНИЯМИ </a:t>
            </a:r>
            <a:br>
              <a:rPr lang="ru-RU" sz="2000" b="1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Calibri Light" pitchFamily="34" charset="0"/>
              </a:rPr>
              <a:t>Обращения,   не связанные с  осуществлением  предпринимательской деятельности  в условиях режима повышенной готовности</a:t>
            </a:r>
            <a:endParaRPr lang="ru-RU" sz="2000" dirty="0"/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23910" y="857232"/>
            <a:ext cx="850112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09530" y="2071678"/>
          <a:ext cx="335758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8554" y="1214422"/>
            <a:ext cx="585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Совершенствование законодательства (сохранение и продление действия специального налогового режима ЕНВД, снижение размера потенциально возможного к получению дохода при применении ПСН, льготные ставках налога в связи с применением УСН)	13	</a:t>
            </a:r>
          </a:p>
          <a:p>
            <a:pPr indent="36195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Имущественные и земельные отношения	13	</a:t>
            </a:r>
          </a:p>
          <a:p>
            <a:pPr indent="36195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Жалобы на действия субъектов естественных монополий 8	</a:t>
            </a:r>
          </a:p>
          <a:p>
            <a:pPr indent="36195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Задолженность по исполненным государственным и муниципальным контрактам	21	</a:t>
            </a:r>
          </a:p>
          <a:p>
            <a:pPr indent="36195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 контрольно-надзорных органов	16	</a:t>
            </a:r>
          </a:p>
          <a:p>
            <a:pPr indent="36195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Прочее (маркировка товаров, наложение карантинных зон на лесные участки, обращение с ТКО)	19	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81430" y="1357298"/>
            <a:ext cx="214314" cy="200020"/>
          </a:xfrm>
          <a:prstGeom prst="rect">
            <a:avLst/>
          </a:prstGeom>
          <a:solidFill>
            <a:srgbClr val="FF000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81430" y="3214686"/>
            <a:ext cx="214314" cy="2000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81430" y="3571876"/>
            <a:ext cx="214314" cy="200020"/>
          </a:xfrm>
          <a:prstGeom prst="rect">
            <a:avLst/>
          </a:prstGeom>
          <a:solidFill>
            <a:srgbClr val="959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81430" y="3929066"/>
            <a:ext cx="214314" cy="20002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81430" y="4643446"/>
            <a:ext cx="214314" cy="200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81430" y="5000636"/>
            <a:ext cx="214314" cy="20002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81034" y="1643050"/>
            <a:ext cx="219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90 обращений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58" y="142852"/>
            <a:ext cx="8970000" cy="857256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РАБОТА С ОБРАЩЕНИЯМИ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Обращения,  связанные с  осуществлением  предпринимательской деятельности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в условиях режима повышенной готовности</a:t>
            </a:r>
            <a:endParaRPr lang="ru-RU" sz="2000" dirty="0"/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738158" y="1000108"/>
          <a:ext cx="900118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95282" y="214291"/>
            <a:ext cx="9124782" cy="4286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Содержание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02" y="1214419"/>
            <a:ext cx="8970997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endParaRPr lang="ru-RU" sz="1600" dirty="0">
              <a:latin typeface="Circe Extra Bold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81034" y="714356"/>
          <a:ext cx="8786874" cy="5529612"/>
        </p:xfrm>
        <a:graphic>
          <a:graphicData uri="http://schemas.openxmlformats.org/drawingml/2006/table">
            <a:tbl>
              <a:tblPr/>
              <a:tblGrid>
                <a:gridCol w="8073437"/>
                <a:gridCol w="713437"/>
              </a:tblGrid>
              <a:tr h="584659">
                <a:tc>
                  <a:txBody>
                    <a:bodyPr/>
                    <a:lstStyle/>
                    <a:p>
                      <a:pPr marL="4476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cap="all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b="0" kern="1200" cap="all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b="0" kern="120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kern="1200" cap="all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Уполномоченного по защите прав предпринимателей в Костромской области</a:t>
                      </a:r>
                      <a:endParaRPr lang="ru-RU" sz="1400" b="0" kern="1200" cap="all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marL="0" marR="88900" indent="44767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Правовая основа деятельности института Уполномоченного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регионе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40">
                <a:tc>
                  <a:txBody>
                    <a:bodyPr/>
                    <a:lstStyle/>
                    <a:p>
                      <a:pPr marL="0" marR="88900" indent="4492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Цели и 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задачи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деятельности Уполномоченного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40">
                <a:tc>
                  <a:txBody>
                    <a:bodyPr/>
                    <a:lstStyle/>
                    <a:p>
                      <a:pPr marL="0" marR="88900" indent="4492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Структура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регионального института Уполномоченного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19">
                <a:tc>
                  <a:txBody>
                    <a:bodyPr/>
                    <a:lstStyle/>
                    <a:p>
                      <a:pPr marL="447675" marR="889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Взаимодействие Уполномоченного с региональными и федеральными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органами власти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marL="447675" indent="1588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Взаимодействие Уполномоченного с общественными организациями предпринимателей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marL="447675" indent="1588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Работа института общественных представителей Уполномоченного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Информационное обеспечение деятельности Уполномоченного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defTabSz="914323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629">
                <a:tc>
                  <a:txBody>
                    <a:bodyPr/>
                    <a:lstStyle/>
                    <a:p>
                      <a:pPr marL="0" marR="88900" indent="450215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cap="all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400" b="0" kern="1200" cap="all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Защита прав и законных интересов предпринимателей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25">
                <a:tc>
                  <a:txBody>
                    <a:bodyPr/>
                    <a:lstStyle/>
                    <a:p>
                      <a:pPr marL="0" marR="88900" indent="450215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Анализ ситуации с малым и  средним предпринимательством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25">
                <a:tc>
                  <a:txBody>
                    <a:bodyPr/>
                    <a:lstStyle/>
                    <a:p>
                      <a:pPr marL="0" marR="88900" indent="44926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80340" algn="l"/>
                          <a:tab pos="630555" algn="l"/>
                        </a:tabLst>
                      </a:pPr>
                      <a:r>
                        <a:rPr lang="ru-RU" sz="1400" cap="all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cap="all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cap="all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абота с обращениями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предпринимателей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3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Поддержка бизнеса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условиях пандемии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31">
                <a:tc>
                  <a:txBody>
                    <a:bodyPr/>
                    <a:lstStyle/>
                    <a:p>
                      <a:pPr marL="0" marR="0" indent="450215" algn="just" defTabSz="9143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Совершенствование законодательства на региональном и федеральном уровнях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31">
                <a:tc>
                  <a:txBody>
                    <a:bodyPr/>
                    <a:lstStyle/>
                    <a:p>
                      <a:pPr marL="0" marR="0" indent="450215" algn="just" defTabSz="9143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Реформа контрольно-надзорной деятельности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31">
                <a:tc>
                  <a:txBody>
                    <a:bodyPr/>
                    <a:lstStyle/>
                    <a:p>
                      <a:pPr marL="0" marR="0" indent="450215" algn="just" defTabSz="9143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Оценка регулирующего воздействия нормативных правовых актов 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31">
                <a:tc>
                  <a:txBody>
                    <a:bodyPr/>
                    <a:lstStyle/>
                    <a:p>
                      <a:pPr marL="0" marR="0" indent="450215" algn="just" defTabSz="9143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Актуальные вопросы 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31">
                <a:tc>
                  <a:txBody>
                    <a:bodyPr/>
                    <a:lstStyle/>
                    <a:p>
                      <a:pPr marL="0" marR="0" indent="450215" algn="just" defTabSz="9143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Дополнительные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компетенции Уполномоченного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6055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Выводы и предложения</a:t>
                      </a: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32520" y="188640"/>
            <a:ext cx="9124782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88900" indent="447675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ПОДДЕРЖКА БИЗНЕСА В УСЛОВИЯХ ПАНДЕМИИ</a:t>
            </a:r>
          </a:p>
          <a:p>
            <a:pPr marR="88900" indent="447675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Разработка предложений в региональный и федеральный </a:t>
            </a:r>
          </a:p>
          <a:p>
            <a:pPr marR="88900" indent="447675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планы мер поддержки бизнеса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02" y="1214419"/>
            <a:ext cx="8970997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endParaRPr lang="ru-RU" sz="1600" dirty="0">
              <a:latin typeface="Circe Extra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910" y="1000108"/>
            <a:ext cx="8578513" cy="654024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indent="538163" algn="just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деятельности Консультативного совета при Уполномоченном, с участием представителей всех деловых сообществ Костромской области, на основании анализа ситуации с состоянием бизнеса:</a:t>
            </a:r>
          </a:p>
          <a:p>
            <a:pPr marL="611188" indent="-342900" algn="just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Разработаны 23 предложения в общенациональный план действий по нормализации деловой жизни, восстановлению занятости, доходов граждан и роста экономики. Предложения направлены в Администрацию Костромской области для рассмотрения и дальнейшего принятия решений.</a:t>
            </a:r>
          </a:p>
          <a:p>
            <a:pPr marL="611188" indent="-342900" algn="just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мер поддержки субъектов МСП в связи с эпидемией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принятия их на региональном уровне.</a:t>
            </a:r>
          </a:p>
          <a:p>
            <a:pPr marL="611188" indent="-342900" algn="just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Костромскую областную Думу направлен проект обращения к председателю Правительства РФ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Мишустину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М.В. о необходимости принятия дополнительных мер поддержки малого и среднего предпринимательства.</a:t>
            </a:r>
          </a:p>
          <a:p>
            <a:pPr indent="538163" algn="just">
              <a:lnSpc>
                <a:spcPct val="150000"/>
              </a:lnSpc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>
              <a:spcAft>
                <a:spcPts val="600"/>
              </a:spcAft>
            </a:pPr>
            <a:endParaRPr lang="ru-RU" dirty="0" smtClean="0"/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9095" y="214290"/>
            <a:ext cx="8970000" cy="9104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ПОДДЕРЖКА БИЗНЕСА В УСЛОВИЯХ ПАНДЕМИИ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Работа Оперативного штаба 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по обеспечению устойчивого развития экономики Костромской области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43653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8544" y="1196752"/>
            <a:ext cx="8784976" cy="496750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indent="447675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деятельности Оперативного штаба по обеспечению устойчивого развития экономики Костромской области принимались решения:</a:t>
            </a:r>
          </a:p>
          <a:p>
            <a:pPr indent="447675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исполнению Плана первоочередных мер мероприятий (действий) по обеспечению устойчивого развития экономики Костромской области в условиях ухудшения ситуации в связи с распространением новой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инфекции (2019-nCoV);</a:t>
            </a:r>
          </a:p>
          <a:p>
            <a:pPr indent="447675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 подготовке предложений по   расширению списка отраслей и предприятий, имеющих право осуществлять свою деятельность в условиях режима повышенной готовности;</a:t>
            </a:r>
          </a:p>
          <a:p>
            <a:pPr indent="447675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рассмотрению хода и достаточности выполнения региональных и федеральных  мер поддержки;</a:t>
            </a:r>
          </a:p>
          <a:p>
            <a:pPr indent="447675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согласованию заявлений хозяйствующих субъектов на включение в перечень организаций,  на которые не распространяется действие Указа Президента Российской Федерации от 02 апреля 2020 года № 239 «О мерах по обеспечению санитарно-эпидемиологического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благополучия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населения на территории Российской Федерации в связи с распространением новой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инфекции (COVID-19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)».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142852"/>
            <a:ext cx="8970000" cy="90988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ПОДДЕРЖКА БИЗНЕСА В УСЛОВИЯХ ПАНДЕМИИ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Мониторинг предоставления мер государственной поддержки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на региональном уровне 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08584" y="1124744"/>
            <a:ext cx="8387889" cy="501675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С начала пандемии Костромская область всегда находилась в десятке регионов с лучшим индексом «открытия бизнеса». Уровень закрытости региональной экономики составляет 0%, в среднем по России – 0,4%.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течение 2020 года проводился Всероссийский опрос предпринимателей «Оценка состояния бизнеса и эффективности мер государственной поддержки». В нём принимали участие более 40 предпринимателей Костромской области.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Костромские предприниматели выше, чем в среднем по России, оценивают действия региональных властей по поддержке бизнеса. Положительно или скорее положительно – 44%, по России – 33,6%.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 descr="C:\Users\User\Downloads\Безымянный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4608" y="1844824"/>
            <a:ext cx="7881092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180008"/>
            <a:ext cx="8970000" cy="944736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ПОДДЕРЖКА БИЗНЕСА В УСЛОВИЯХ ПАНДЕМИИ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Мониторинг предоставления мер государственной поддержки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на региональном уровне 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76536" y="1268268"/>
            <a:ext cx="8974718" cy="523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spAutoFit/>
          </a:bodyPr>
          <a:lstStyle/>
          <a:p>
            <a:pPr indent="534988"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осуществлялся по следующим видам поддержки:</a:t>
            </a:r>
          </a:p>
          <a:p>
            <a:pPr marL="803275" indent="-26828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выдача льготных кредитов под  0 % годовых на выплату зарплат сотрудникам;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кредиты на восстановление деятельности под 2%; 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субсидии на заработную плату работников в размере МРОТ;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и/или отсрочка по платежам по аренде государственных и      муниципальных площадей;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размера страховых взносов до 15% от суммы заработной платы выше МРОТ, и т.д.</a:t>
            </a:r>
          </a:p>
          <a:p>
            <a:pPr marL="534988"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анализа правомерности отказов предпринимателям в мерах поддержки выявлены следующие основные причины отказов: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несоответствие основного ОКВЭД фактическому виду деятельности;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недостаточность лимитов выделенных денежных средств для выдачи кредитов на восстановление деятельности под  2% годовых;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задолженности по уплате налогов (с предоставлением со стороны ФНС  в каждом конкретном случае  возможности ликвидировать задолженность после обращения за мерами поддержки);</a:t>
            </a:r>
          </a:p>
          <a:p>
            <a:pPr marL="803275" indent="-268288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заявителя в перечне пострадавших отраслей.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260648"/>
            <a:ext cx="8781512" cy="720080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Совершенствование законодательства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на федеральном и региональном уровнях</a:t>
            </a: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3910" y="1142984"/>
            <a:ext cx="8572561" cy="466280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342871" indent="19049"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Работа по совершенствованию законодательства проводилась на основании:</a:t>
            </a:r>
          </a:p>
          <a:p>
            <a:pPr marL="712788" indent="206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мониторинга ситуации на территории Костромской области;</a:t>
            </a:r>
          </a:p>
          <a:p>
            <a:pPr marL="712788" indent="206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обсуждения вопросов с костромским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бизнес-сообществом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712788" indent="206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взаимодействия  с региональными отделениями  общественных организаций предпринимателей (КРО ООО «Деловая Россия», КРО ООО МСП «Опора России», Торгово-промышленная палата Костромской области);</a:t>
            </a:r>
          </a:p>
          <a:p>
            <a:pPr marL="712788" indent="206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рассмотрения вопросов на Консультативном совете при Уполномоченном по защите прав предпринимателей в Костромской области;</a:t>
            </a:r>
          </a:p>
          <a:p>
            <a:pPr marL="712788" indent="206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взаимодействия с органами исполнительной власти Костромской области, Костромской областной Думы по согласованию позиций и выработке решений.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76536" y="260648"/>
            <a:ext cx="8812558" cy="6680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Совершенствование законодательства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на федеральном и региональном уровнях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43653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5348" y="928670"/>
            <a:ext cx="8286808" cy="575541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Подготовлены предложения по внесению изменений в Закон Костромской области от 23.10.2012 N 292-5-ЗКО «Об установлении ставки налога, взимаемого в связи с применением упрощенной системы налогообложения», связанных с мерами поддержки бизнеса.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Принят  Закон Костромской области от 14.05.2020 N 682-6-ЗКО «Об установлении ставки налога, взимаемого в связи с применением упрощенной системы налогообложения на 2020 год».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Подготовлены предложения по продлению действия Закона Костромской области «Об установлении ставки налога, взимаемого в связи с применением упрощенной системы налогообложения на 2020 год» на 2021 год, с сохранением пониженных ставок для пострадавших отраслей экономики.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04.12.2020 года Костромской областной Думой принят Закон Костромской области от 04.12.2020 N 33-7-ЗКО (ред. от 17.12.2020) "Об установлении ставки налога, взимаемого в связи с применением упрощенной системы налогообложения на 2021 год».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76535" y="214290"/>
            <a:ext cx="8812559" cy="7143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Совершенствование законодательства </a:t>
            </a:r>
            <a:b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на федеральном и региональном уровнях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43653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09662" y="1142984"/>
            <a:ext cx="8143932" cy="517371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 основании обращений предпринимателей и их анализа подготовлены и направлены в Администрацию Костромской области предложения по внесению изменений в Закон Костромской области "О патентной системе налогообложения в Костромской области» в части уменьшения размера потенциально возможного к получению индивидуальными предпринимателями годового дохода для грузоперевозок, пассажирских перевозок и розничной торговли. </a:t>
            </a:r>
          </a:p>
          <a:p>
            <a:pPr algn="just">
              <a:lnSpc>
                <a:spcPct val="13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Изменения в Закон Костромской области "О патентной системе налогообложения в Костромской области» приняты 17.12.2020 года.</a:t>
            </a:r>
          </a:p>
          <a:p>
            <a:pPr algn="just">
              <a:lnSpc>
                <a:spcPct val="13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4. Продолжена работа по сохранению специального налогового режима - единый налог на вмененный доход (ЕНВД). Предложения о продлении действия ЕНВД направлены в адрес администрации Костромской области и Костромской областной Думы.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682" y="0"/>
            <a:ext cx="9925682" cy="68580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9095" y="214292"/>
            <a:ext cx="9124782" cy="7143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Реформа контрольно-надзорной деятельности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8092" y="6129305"/>
            <a:ext cx="686301" cy="728695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38224" y="1142984"/>
            <a:ext cx="8215370" cy="486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spAutoFit/>
          </a:bodyPr>
          <a:lstStyle/>
          <a:p>
            <a:pPr indent="450812"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итогам всероссийского рейтинга Индекс «Административное давление  2020» Костромская область поднялась с 49 на 10 место из 85 регионов.</a:t>
            </a:r>
          </a:p>
          <a:p>
            <a:pPr indent="450812"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сохранения и улучшения показателей рейтинга проведена следующая работа.</a:t>
            </a:r>
          </a:p>
          <a:p>
            <a:pPr indent="450812"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2020 Аппарат Уполномоченного принимал участие в работе межведомственной рабочей группы по реализации реформы контрольно-надзорной деятельности.</a:t>
            </a:r>
          </a:p>
          <a:p>
            <a:pPr indent="450812"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работы территориальными органами федеральных органов исполнительной власти РФ подготовлены предложения по улучшению показателей рейтинга.</a:t>
            </a:r>
          </a:p>
          <a:p>
            <a:pPr indent="450812"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работы подготовлен анализ показателей Индекса административного давления 2020 и предложений контрольно-надзорных органов региона по его улучшению, которые были направлены  Уполномоченному при Президенте РФ по защите прав предпринимателей Титову Б.Ю.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957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142853"/>
            <a:ext cx="8970000" cy="57150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Оценка регулирующего воздействия нормативных правовых актов 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4568" y="908720"/>
            <a:ext cx="8424937" cy="530093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Костромской области проведен анализ 196 проектов и действующих нормативных правовых актов (НПА), из них:</a:t>
            </a:r>
          </a:p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176 проектов НПА прошли оценку регулирующего воздействия (ОРВ);</a:t>
            </a:r>
          </a:p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 действующих НПА – оценку фактического воздействия;</a:t>
            </a:r>
          </a:p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166 НПА  получили положительную оценку; </a:t>
            </a:r>
          </a:p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НПА  доработаны с учетом замечаний и предложений общественности.</a:t>
            </a:r>
          </a:p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Костромская область в ежегодном рейтинге качества оценки регулирующего воздействия вошла в группу  из 8-ми регионов с «высшим уровнем развития ОРВ».</a:t>
            </a:r>
          </a:p>
          <a:p>
            <a:pPr marL="363538" indent="350838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2020 году аппаратом Уполномоченного по 7-ми проектам НПА даны отрицательные заключения, замечания которых  частично либо полностью учтены при дальнейшей разработке и принятии НПА.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53264" y="5500702"/>
            <a:ext cx="1847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4850" y="0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58" y="142852"/>
            <a:ext cx="8970000" cy="714381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Актуальные вопросы</a:t>
            </a:r>
            <a:endParaRPr lang="ru-RU" sz="2000" dirty="0"/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23910" y="857232"/>
            <a:ext cx="850112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на рассмотрении находятся два системных блока вопросов.</a:t>
            </a:r>
          </a:p>
          <a:p>
            <a:pPr algn="ctr">
              <a:lnSpc>
                <a:spcPct val="13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lnSpc>
                <a:spcPct val="13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 сфере водоотведения:</a:t>
            </a:r>
          </a:p>
          <a:p>
            <a:pPr marL="0" lvl="2" indent="2667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правомерность начисления и  взимания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ресурсоснабжающими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организациями платы за негативное воздействие на работу централизованной системы водоотведения и платы за сброс загрязняющих веществ в составе сточных вод сверх установленных нормативов </a:t>
            </a:r>
          </a:p>
          <a:p>
            <a:pPr marL="0" lvl="2" indent="2667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правомерность  принятых нормативов загрязняющих веществ в составе сточных вод.</a:t>
            </a:r>
          </a:p>
          <a:p>
            <a:pPr indent="266700" algn="just">
              <a:lnSpc>
                <a:spcPct val="13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обращений предпринимателей и уполномоченного Костромской межрайонной природоохранной прокуратурой в адрес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ресурсоснабжающей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организации ООО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Водоканалсервис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направлено  предостережение,  прокуратурой Костромской  области в адрес ООО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Водоканалсервис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внесено представление об устранении нарушений требований законодательства о водоснабжении и водоотведении. Идут судебные споры.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9095" y="357168"/>
            <a:ext cx="9124782" cy="5715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Правовая основа деятельности института Уполномоченного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02" y="1214419"/>
            <a:ext cx="8970997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2000" dirty="0" smtClean="0">
                <a:latin typeface="Bookman Old Style" pitchFamily="18" charset="0"/>
              </a:rPr>
              <a:t>	</a:t>
            </a:r>
            <a:endParaRPr lang="ru-RU" sz="1600" dirty="0">
              <a:latin typeface="Circe Extra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0397" y="2143119"/>
            <a:ext cx="8203464" cy="289309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мая 2013 года принят  Федеральный закон от 7 мая 2013 года № 78-ФЗ  «Об уполномоченных по защите прав предпринимателей в Российской Федерации»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 июля 2013 года принят Закон Костромской области от 20 июня 2013 года № 372-5-ЗКО  «Об Уполномоченном по защите прав предпринимателей в Костромской области»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 января 2015 года создан государственный орган - аппарат Уполномоченного по защите прав предпринимателей в Костромской области</a:t>
            </a:r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4850" y="0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58" y="142852"/>
            <a:ext cx="8970000" cy="714381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Актуальные вопросы</a:t>
            </a:r>
            <a:endParaRPr lang="ru-RU" sz="2000" dirty="0"/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23910" y="857232"/>
            <a:ext cx="8501122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В сфере обращения с твёрдыми коммунальными отходами.</a:t>
            </a: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предпринимателей с региональными операторами по обращению с твердыми коммунальными отходами в части:</a:t>
            </a:r>
          </a:p>
          <a:p>
            <a:pPr marL="0" lvl="1" indent="361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правильности установления нормативов на обращение с ТКО  с соблюдением  всех требований постановления Правительства РФ от 4 апреля 2016 г. № 269 при  их определении на территории Костромской области;</a:t>
            </a:r>
          </a:p>
          <a:p>
            <a:pPr marL="0" lvl="1" indent="361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отказа региональных операторов по обращению с ТКО заключать договоры на вывоз ТКО исходя из количества и объема контейнеров для накопления ТКО, установленных в местах накопления ТКО, при соблюдении предпринимателями всех требований по оборудованию контейнерных площадок.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4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879" y="180002"/>
            <a:ext cx="8976123" cy="5343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компетенции Уполномоченного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6787" y="1928805"/>
            <a:ext cx="8351867" cy="2846925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542879" algn="just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2020 году дополнительными компетенциями, реализуемыми  в ходе осуществления профессиональной деятельности Уполномоченного стали:</a:t>
            </a:r>
          </a:p>
          <a:p>
            <a:pPr marL="542879" indent="-36192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судах в целях защиты и усиления законной и обоснованной позиции предпринимателей;</a:t>
            </a:r>
          </a:p>
          <a:p>
            <a:pPr marL="542879" indent="-36192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мест лишения свободы  в целях защиты прав подозреваемых, обвиняемых, осужденных по делам о преступлениях, предусмотренных «экономическими» статьями УК РФ.</a:t>
            </a:r>
          </a:p>
          <a:p>
            <a:pPr marL="542879" indent="-361920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879" y="180002"/>
            <a:ext cx="8976123" cy="5343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и предложения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6786" y="785796"/>
            <a:ext cx="8429684" cy="564461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indent="542879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Обозначенные в докладе за 2019 год проблемные вопросы предпринимательства в целом удалось решить в 2020 году несмотря на действующие ограничения, связанные с пандемией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6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связи с отменой специального  налогового режима ЕНВД реализованы меры по «бесшовному» переходу на другие режимы налогообложения, а именно снижены ставки налога  по упрощенной системе налогообложения и созданы благоприятные условия по применению  патентной системы налогообложения.</a:t>
            </a:r>
          </a:p>
          <a:p>
            <a:pPr indent="36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снижение количества жалоб на действия контрольно-надзорных органов;</a:t>
            </a:r>
          </a:p>
          <a:p>
            <a:pPr indent="36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результатом работы в сфере весогабаритного контроля стало переоборудование автоматического пункта ВГК на улице Магистральной в городе Костроме и отсутствие жалоб в указанной сфере;</a:t>
            </a:r>
          </a:p>
          <a:p>
            <a:pPr indent="36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сфере нестационарной торговли  результатом стало принятие нового Порядка размещения нестационарных торговых объектов на территории  города Костромы с переходом на рыночную оценку размера арендной платы за размещение.</a:t>
            </a:r>
          </a:p>
          <a:p>
            <a:pPr indent="360000" algn="just">
              <a:spcBef>
                <a:spcPts val="600"/>
              </a:spcBef>
              <a:spcAft>
                <a:spcPts val="60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42879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9016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879" y="180002"/>
            <a:ext cx="8976123" cy="5343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и предложения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81100" y="785796"/>
            <a:ext cx="8215370" cy="8279181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indent="360000" algn="just">
              <a:spcBef>
                <a:spcPts val="600"/>
              </a:spcBef>
              <a:spcAft>
                <a:spcPts val="600"/>
              </a:spcAft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предпринимательского сообщества вызывает опасение предстоящая  маркировка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товаров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связи с дополнительными финансовыми, кадровыми и производственными издержками. Считаем необходимым создать  благоприятные условия для введения маркировки  и оказать меры государственной поддержки  по данному вопросу.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442913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2020 году в целом завершилась реформа контрольно-надзорной деятельности принятием Федерального закона от 31.07.2020 № 248-ФЗ «О государственном контроле (надзоре) и муниципальном контроле в Российской Федерации», который начнёт действовать с 01 июля 2021 года. Продолжить участие в разработке положений о видах контроля (надзора) на федеральном, региональном и муниципальном уровнях в целях исключения из положений о видах контроля норм,  способствующих увеличению административного давления на бизнес.</a:t>
            </a:r>
          </a:p>
          <a:p>
            <a:pPr indent="442913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>
              <a:spcBef>
                <a:spcPts val="600"/>
              </a:spcBef>
              <a:spcAft>
                <a:spcPts val="600"/>
              </a:spcAf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542879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9016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879" y="180002"/>
            <a:ext cx="8976123" cy="5343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и предложения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608" y="908720"/>
            <a:ext cx="8215370" cy="524758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indent="442913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Костромская область благодаря мерам господдержки и своевременно принятым мерам на региональном уровне, в условиях пандемии входила в десятку лучших областей по индексу открытости бизнеса. Совокупный пакет мер поддержки хозяйствующих субъектов Костромской области во всех формах и из всех источников финансирования составил 2 млрд. рублей. </a:t>
            </a:r>
          </a:p>
          <a:p>
            <a:pPr indent="442913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настоящее время  институт Уполномоченного считает необходимым продление и совершенствование мер государственной поддержки бизнеса на региональном и федеральном уровнях в целях преодоления последствий пандемии и развития экономики  региона в целом, а именно:</a:t>
            </a:r>
          </a:p>
          <a:p>
            <a:pPr indent="442913" algn="just"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рассмотреть по итогам финансового года возможность снижения ставок налога по упрощенной системе налогообложения;</a:t>
            </a:r>
          </a:p>
          <a:p>
            <a:pPr indent="442913" algn="just"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рассмотреть возможность снижения ставки налога на имущество организаций;</a:t>
            </a:r>
          </a:p>
          <a:p>
            <a:pPr indent="442913" algn="just"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принять меры поддержки бизнеса в связи с предстоящей маркировкой товаров.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42879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9016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9925682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232139" y="64023"/>
            <a:ext cx="1083476" cy="1150403"/>
          </a:xfrm>
          <a:prstGeom prst="rect">
            <a:avLst/>
          </a:prstGeom>
        </p:spPr>
      </p:pic>
      <p:sp>
        <p:nvSpPr>
          <p:cNvPr id="12" name="Rectangle 5"/>
          <p:cNvSpPr/>
          <p:nvPr/>
        </p:nvSpPr>
        <p:spPr>
          <a:xfrm>
            <a:off x="1560002" y="180000"/>
            <a:ext cx="8190000" cy="8201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Уполномоченный по защите прав предпринимателей </a:t>
            </a:r>
            <a:endParaRPr lang="ru-RU" sz="2000" b="1" dirty="0" smtClean="0">
              <a:solidFill>
                <a:prstClr val="white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в Костромской </a:t>
            </a:r>
            <a:r>
              <a:rPr lang="ru-RU" sz="20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922" y="5929338"/>
            <a:ext cx="9364331" cy="6446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+7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(4942) 42-02-13</a:t>
            </a:r>
            <a:endParaRPr lang="ru-RU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e-mail: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kostroma@ombudsmanbiz.ru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www.ombudsman44.ru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000" y="2879999"/>
            <a:ext cx="8970000" cy="70787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351995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9095" y="214290"/>
            <a:ext cx="897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Цель и задачи деятельности Уполномоченного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43653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09665" y="642921"/>
            <a:ext cx="8435246" cy="553997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Bookman Old Style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работы Уполномоченного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обеспечение гарантии государственной защиты прав и законных интересов субъектов предпринимательской деятельности на территории Костромской области.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задачи Уполномоченного 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защита прав и законных интересов субъектов предпринимательской деятельности на территории Костромской области;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осуществление контроля за соблюдением прав и законных интересов субъектов предпринимательской деятельности на территории Костромской области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обеспечение взаимодействия предпринимателей с органами государственной власти Костромской области;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участие в совершенствовании законодательства Российской Федерации, законодательства Костромской области и нормативных правовых актов муниципальных образований в сфере регулирования предпринимательской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содействие развитию общественных институтов, ориентированных на защиту прав и законных интересов субъектов предпринимательской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взаимодействие с предпринимательским сообществом;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участие в реализации государственной и формировании региональной политики в области развития предпринимательской деятельности.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</p:spPr>
      </p:pic>
      <p:sp>
        <p:nvSpPr>
          <p:cNvPr id="14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9095" y="214290"/>
            <a:ext cx="897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32" tIns="45716" rIns="91432" bIns="45716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Структура института Уполномоченного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43653"/>
            <a:ext cx="686301" cy="728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09669" y="1000110"/>
            <a:ext cx="8357855" cy="1852015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Bookman Old Style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структуру института Уполномоченного входит: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Аппарат Уполномоченного по защите прав предпринимателей в Костромской области.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Консультативный совет.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Общественные представители Уполномоченного в муниципальных образованиях и по  сферам  деятельности.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1238224" y="2571746"/>
          <a:ext cx="835824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20" y="180008"/>
            <a:ext cx="9083280" cy="891547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Взаимодействие Уполномоченного с органами власти Костромской области, территориальными органами федеральных органов исполнительной власти  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52472" y="1142986"/>
            <a:ext cx="8786874" cy="630017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531813" indent="-179388" algn="just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Участие  в работе межведомственных рабочих групп по актуальным вопросам в сфере предпринимательской деятельности. </a:t>
            </a:r>
          </a:p>
          <a:p>
            <a:pPr marL="531813" indent="-179388" algn="just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Участие в работе Совета при губернаторе Костромской области по стратегическому развитию и национальным проектам по актуальным вопросам предпринимательской деятельности </a:t>
            </a:r>
          </a:p>
          <a:p>
            <a:pPr marL="531813" indent="-179388" algn="just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Участие в публичных обсуждениях результатов практики применения законодательства органами власти с включением в протоколы предложений Уполномоченного.</a:t>
            </a:r>
          </a:p>
          <a:p>
            <a:pPr marL="531813" indent="-179388" algn="just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Осуществление взаимодействия с федеральными и региональными органами власти, государственными учреждениями в рамках  18-ти заключённых  соглашений о сотрудничестве. </a:t>
            </a:r>
          </a:p>
          <a:p>
            <a:pPr marL="531813" indent="-179388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Участие в работе Общественного совета по защите малого и среднего бизнеса при прокуратуре Костромской области.</a:t>
            </a:r>
          </a:p>
          <a:p>
            <a:pPr marL="342871" indent="-342871">
              <a:buAutoNum type="arabicPeriod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-342871">
              <a:buAutoNum type="arabicPeriod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-342871">
              <a:buAutoNum type="arabicPeriod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9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180008"/>
            <a:ext cx="8970000" cy="891547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Взаимодействие Уполномоченного с органами власти Костромской области, территориальными органами федеральных органов исполнительной власти  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6789" y="1142988"/>
            <a:ext cx="8429684" cy="6075501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523875" indent="-342900" algn="just">
              <a:lnSpc>
                <a:spcPct val="120000"/>
              </a:lnSpc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6. Участие в работе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Оперативного штаба по обеспечению устойчивого развития экономики Костромской области</a:t>
            </a:r>
          </a:p>
          <a:p>
            <a:pPr marL="360363" indent="-179388" algn="just">
              <a:lnSpc>
                <a:spcPct val="120000"/>
              </a:lnSpc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7. Совместные с прокуратурой  Костромской области выездные приёмы предпринимателей  в муниципальных районах региона с дальнейшим контролем решения вопросов.</a:t>
            </a:r>
          </a:p>
          <a:p>
            <a:pPr marL="360363" indent="-179388" algn="just">
              <a:lnSpc>
                <a:spcPct val="120000"/>
              </a:lnSpc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8. Работа с прокуратурой Костромской области по защите прав предпринимателей, разрешению проблемных вопросов бизнеса и  совершенствованию законодательства. На все обращения были получены своевременные ответы, применялись меры прокурорского реагирования.</a:t>
            </a:r>
          </a:p>
          <a:p>
            <a:pPr marL="360363" indent="-179388" algn="just">
              <a:lnSpc>
                <a:spcPct val="120000"/>
              </a:lnSpc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9.  Взаимодействие с УФНС России по Костромской области в части разъяснения  предпринимателям применения налогового законодательства, требований к маркированным  товарам и  применения  специальных режимов налогообложения.</a:t>
            </a:r>
          </a:p>
          <a:p>
            <a:pPr>
              <a:buAutoNum type="arabicPeriod"/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-342871">
              <a:buAutoNum type="arabicPeriod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-342871">
              <a:buAutoNum type="arabicPeriod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-342871">
              <a:buAutoNum type="arabicPeriod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9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180008"/>
            <a:ext cx="8970000" cy="891547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Взаимодействие Уполномоченного с органами власти Костромской области, территориальными органами федеральных органов исполнительной власти  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93009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881166" y="2928934"/>
          <a:ext cx="7119987" cy="2973603"/>
        </p:xfrm>
        <a:graphic>
          <a:graphicData uri="http://schemas.openxmlformats.org/drawingml/2006/table">
            <a:tbl>
              <a:tblPr/>
              <a:tblGrid>
                <a:gridCol w="3571195"/>
                <a:gridCol w="3548792"/>
              </a:tblGrid>
              <a:tr h="660803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Экспертные, совещательные и консультативные органы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участий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Экспертные советы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Комиссии и коллегии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Общественные советы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Публичные слушания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Оперативный</a:t>
                      </a:r>
                      <a:r>
                        <a:rPr lang="ru-RU" sz="1600" kern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штаб</a:t>
                      </a:r>
                      <a:endParaRPr lang="ru-RU" sz="1600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72387" marR="7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38226" y="1214425"/>
            <a:ext cx="8513028" cy="92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 по защите прав предпринимателей в Костромской области входит в состав 26-ти экспертных и консультативных органов при территориальных федеральных и региональных органах государственной власти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8422" y="2357430"/>
            <a:ext cx="5857916" cy="36822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 работе экспертных и консультативных органов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9906000" cy="6858000"/>
          </a:xfrm>
          <a:prstGeom prst="rect">
            <a:avLst/>
          </a:prstGeom>
          <a:ln>
            <a:noFill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0000" y="180008"/>
            <a:ext cx="8970000" cy="891547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 Light" pitchFamily="34" charset="0"/>
              </a:rPr>
              <a:t>Взаимодействие Уполномоченного с общественными организациями предпринимателей</a:t>
            </a:r>
            <a:endParaRPr lang="ru-RU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381103" y="6286521"/>
            <a:ext cx="819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Костромской области</a:t>
            </a:r>
            <a:endParaRPr lang="ru-RU" sz="16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0000" y="720000"/>
            <a:ext cx="8970000" cy="2137496"/>
          </a:xfrm>
          <a:prstGeom prst="roundRect">
            <a:avLst>
              <a:gd name="adj" fmla="val 17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ru-RU" sz="16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232146" y="6129315"/>
            <a:ext cx="686301" cy="728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6791" y="1214426"/>
            <a:ext cx="8465403" cy="598624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361950" algn="just">
              <a:spcBef>
                <a:spcPts val="600"/>
              </a:spcBef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В рамках созданного в 2019 году Консультативного совета при Уполномоченном по защите прав предпринимателей в Костромской области:</a:t>
            </a:r>
          </a:p>
          <a:p>
            <a:pPr marL="803275" indent="-3413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налажен оперативный обмен мнениями между  аппаратом Уполномоченного и общественными организациями предпринимателей, проводятся регулярные встречи;</a:t>
            </a:r>
          </a:p>
          <a:p>
            <a:pPr marL="803275" indent="-3413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осуществляется взаимодействие с Советами по предпринимательству г. Костромы, г. Буя,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пгт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Вохмы, г. Нерехты, г. Шарьи с вынесением на рассмотрение актуальных вопросов предпринимателей в муниципальных районах.</a:t>
            </a:r>
          </a:p>
          <a:p>
            <a:pPr marL="342871" indent="19049" algn="just"/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19049"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В состав Консультативного Совета входят руководители и представители</a:t>
            </a:r>
          </a:p>
          <a:p>
            <a:pPr marL="342871" indent="19049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КРО ООО «Деловая Россия», </a:t>
            </a:r>
          </a:p>
          <a:p>
            <a:pPr marL="342871" indent="19049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КРО ООО МСП «Опора России», </a:t>
            </a:r>
          </a:p>
          <a:p>
            <a:pPr marL="342871" indent="19049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Торгово-промышленная палата Костромской области,</a:t>
            </a:r>
          </a:p>
          <a:p>
            <a:pPr marL="342871" indent="19049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Союза промышленников и предпринимателей Костромской области,</a:t>
            </a:r>
          </a:p>
          <a:p>
            <a:pPr marL="342871" indent="19049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Предприниматели Костромской области.</a:t>
            </a:r>
          </a:p>
          <a:p>
            <a:pPr marL="342871" indent="-257154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871" indent="19049"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10454" y="6286527"/>
            <a:ext cx="2228850" cy="365125"/>
          </a:xfrm>
        </p:spPr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17703</TotalTime>
  <Words>2549</Words>
  <Application>Microsoft Office PowerPoint</Application>
  <PresentationFormat>Лист A4 (210x297 мм)</PresentationFormat>
  <Paragraphs>416</Paragraphs>
  <Slides>35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Office Theme</vt:lpstr>
      <vt:lpstr>    ЕЖЕГОДНЫЙ ДОКЛАД  УПОЛНОМОЧЕННОГО ПО ЗАЩИТЕ ПРАВ ПРЕДПРИНИМАТЕЛЕЙ В КОСТРОМСКОЙ ОБЛАСТИ ЗА 2020 ГОД          г. Кострома, 2021   </vt:lpstr>
      <vt:lpstr>Слайд 2</vt:lpstr>
      <vt:lpstr>Слайд 3</vt:lpstr>
      <vt:lpstr>Слайд 4</vt:lpstr>
      <vt:lpstr>Слайд 5</vt:lpstr>
      <vt:lpstr>Взаимодействие Уполномоченного с органами власти Костромской области, территориальными органами федеральных органов исполнительной власти  </vt:lpstr>
      <vt:lpstr>Взаимодействие Уполномоченного с органами власти Костромской области, территориальными органами федеральных органов исполнительной власти  </vt:lpstr>
      <vt:lpstr>Взаимодействие Уполномоченного с органами власти Костромской области, территориальными органами федеральных органов исполнительной власти  </vt:lpstr>
      <vt:lpstr>Взаимодействие Уполномоченного с общественными организациями предпринимателей</vt:lpstr>
      <vt:lpstr>Работа института общественных представителей Уполномоченного</vt:lpstr>
      <vt:lpstr>Работа института общественных представителей Уполномоченного</vt:lpstr>
      <vt:lpstr>Информационное обеспечение деятельности Уполномоченного</vt:lpstr>
      <vt:lpstr>Слайд 13</vt:lpstr>
      <vt:lpstr>Слайд 14</vt:lpstr>
      <vt:lpstr>Слайд 15</vt:lpstr>
      <vt:lpstr>РАБОТА С ОБРАЩЕНИЯМИ   Статистика обращений</vt:lpstr>
      <vt:lpstr>РАБОТА С ОБРАЩЕНИЯМИ Основные темы обращений предпринимателей</vt:lpstr>
      <vt:lpstr>РАБОТА С ОБРАЩЕНИЯМИ  Обращения,   не связанные с  осуществлением  предпринимательской деятельности  в условиях режима повышенной готовности</vt:lpstr>
      <vt:lpstr>РАБОТА С ОБРАЩЕНИЯМИ  Обращения,  связанные с  осуществлением  предпринимательской деятельности  в условиях режима повышенной готовности</vt:lpstr>
      <vt:lpstr>Слайд 20</vt:lpstr>
      <vt:lpstr>Слайд 21</vt:lpstr>
      <vt:lpstr>ПОДДЕРЖКА БИЗНЕСА В УСЛОВИЯХ ПАНДЕМИИ Мониторинг предоставления мер государственной поддержки  на региональном уровне </vt:lpstr>
      <vt:lpstr>ПОДДЕРЖКА БИЗНЕСА В УСЛОВИЯХ ПАНДЕМИИ Мониторинг предоставления мер государственной поддержки  на региональном уровне </vt:lpstr>
      <vt:lpstr>Совершенствование законодательства  на федеральном и региональном уровнях</vt:lpstr>
      <vt:lpstr>Слайд 25</vt:lpstr>
      <vt:lpstr>Слайд 26</vt:lpstr>
      <vt:lpstr>Слайд 27</vt:lpstr>
      <vt:lpstr>Оценка регулирующего воздействия нормативных правовых актов </vt:lpstr>
      <vt:lpstr>Актуальные вопросы</vt:lpstr>
      <vt:lpstr>Актуальные вопросы</vt:lpstr>
      <vt:lpstr>Дополнительные компетенции Уполномоченного</vt:lpstr>
      <vt:lpstr>Выводы и предложения</vt:lpstr>
      <vt:lpstr>Выводы и предложения</vt:lpstr>
      <vt:lpstr>Выводы и предложения</vt:lpstr>
      <vt:lpstr>Слайд 35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Гольдвирт Елизавета Константиновна</dc:creator>
  <cp:lastModifiedBy>User</cp:lastModifiedBy>
  <cp:revision>754</cp:revision>
  <cp:lastPrinted>2019-08-26T14:20:06Z</cp:lastPrinted>
  <dcterms:created xsi:type="dcterms:W3CDTF">2018-09-04T05:58:58Z</dcterms:created>
  <dcterms:modified xsi:type="dcterms:W3CDTF">2021-04-01T08:03:22Z</dcterms:modified>
</cp:coreProperties>
</file>